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1"/>
  </p:notesMasterIdLst>
  <p:sldIdLst>
    <p:sldId id="256" r:id="rId2"/>
    <p:sldId id="257" r:id="rId3"/>
    <p:sldId id="286" r:id="rId4"/>
    <p:sldId id="346" r:id="rId5"/>
    <p:sldId id="349" r:id="rId6"/>
    <p:sldId id="284" r:id="rId7"/>
    <p:sldId id="344" r:id="rId8"/>
    <p:sldId id="280" r:id="rId9"/>
    <p:sldId id="281" r:id="rId10"/>
    <p:sldId id="309" r:id="rId11"/>
    <p:sldId id="350" r:id="rId12"/>
    <p:sldId id="307" r:id="rId13"/>
    <p:sldId id="351" r:id="rId14"/>
    <p:sldId id="352" r:id="rId15"/>
    <p:sldId id="306" r:id="rId16"/>
    <p:sldId id="353" r:id="rId17"/>
    <p:sldId id="308" r:id="rId18"/>
    <p:sldId id="310" r:id="rId19"/>
    <p:sldId id="312" r:id="rId20"/>
    <p:sldId id="311" r:id="rId21"/>
    <p:sldId id="313" r:id="rId22"/>
    <p:sldId id="315" r:id="rId23"/>
    <p:sldId id="314" r:id="rId24"/>
    <p:sldId id="319" r:id="rId25"/>
    <p:sldId id="317" r:id="rId26"/>
    <p:sldId id="316" r:id="rId27"/>
    <p:sldId id="321" r:id="rId28"/>
    <p:sldId id="354" r:id="rId29"/>
    <p:sldId id="355" r:id="rId30"/>
    <p:sldId id="320" r:id="rId31"/>
    <p:sldId id="325" r:id="rId32"/>
    <p:sldId id="326" r:id="rId33"/>
    <p:sldId id="327" r:id="rId34"/>
    <p:sldId id="356" r:id="rId35"/>
    <p:sldId id="329" r:id="rId36"/>
    <p:sldId id="328" r:id="rId37"/>
    <p:sldId id="331" r:id="rId38"/>
    <p:sldId id="333" r:id="rId39"/>
    <p:sldId id="334" r:id="rId40"/>
    <p:sldId id="345" r:id="rId41"/>
    <p:sldId id="335" r:id="rId42"/>
    <p:sldId id="336" r:id="rId43"/>
    <p:sldId id="337" r:id="rId44"/>
    <p:sldId id="338" r:id="rId45"/>
    <p:sldId id="339" r:id="rId46"/>
    <p:sldId id="340" r:id="rId47"/>
    <p:sldId id="348" r:id="rId48"/>
    <p:sldId id="343" r:id="rId49"/>
    <p:sldId id="347" r:id="rId50"/>
  </p:sldIdLst>
  <p:sldSz cx="9144000" cy="6858000" type="screen4x3"/>
  <p:notesSz cx="7099300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43EA29E1-11C9-4481-A430-D803BFAC4CB3}">
          <p14:sldIdLst>
            <p14:sldId id="256"/>
            <p14:sldId id="257"/>
            <p14:sldId id="286"/>
            <p14:sldId id="346"/>
            <p14:sldId id="349"/>
            <p14:sldId id="284"/>
            <p14:sldId id="344"/>
            <p14:sldId id="280"/>
            <p14:sldId id="281"/>
            <p14:sldId id="309"/>
            <p14:sldId id="350"/>
            <p14:sldId id="307"/>
            <p14:sldId id="351"/>
            <p14:sldId id="352"/>
            <p14:sldId id="306"/>
            <p14:sldId id="353"/>
            <p14:sldId id="308"/>
            <p14:sldId id="310"/>
            <p14:sldId id="312"/>
            <p14:sldId id="311"/>
            <p14:sldId id="313"/>
            <p14:sldId id="315"/>
            <p14:sldId id="314"/>
            <p14:sldId id="319"/>
            <p14:sldId id="317"/>
            <p14:sldId id="316"/>
            <p14:sldId id="321"/>
            <p14:sldId id="354"/>
            <p14:sldId id="355"/>
            <p14:sldId id="320"/>
            <p14:sldId id="325"/>
            <p14:sldId id="326"/>
            <p14:sldId id="327"/>
            <p14:sldId id="356"/>
            <p14:sldId id="329"/>
            <p14:sldId id="328"/>
            <p14:sldId id="331"/>
            <p14:sldId id="333"/>
            <p14:sldId id="334"/>
            <p14:sldId id="345"/>
            <p14:sldId id="335"/>
            <p14:sldId id="336"/>
            <p14:sldId id="337"/>
            <p14:sldId id="338"/>
            <p14:sldId id="339"/>
            <p14:sldId id="340"/>
            <p14:sldId id="348"/>
            <p14:sldId id="343"/>
            <p14:sldId id="34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74629" autoAdjust="0"/>
  </p:normalViewPr>
  <p:slideViewPr>
    <p:cSldViewPr>
      <p:cViewPr>
        <p:scale>
          <a:sx n="100" d="100"/>
          <a:sy n="100" d="100"/>
        </p:scale>
        <p:origin x="-1944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C1130-BC3A-4187-93F4-5355888FCAD5}" type="datetimeFigureOut">
              <a:rPr lang="nl-NL" smtClean="0"/>
              <a:t>12-7-2015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47706-CCEA-4E97-BA03-DC75326D209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391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Have</a:t>
            </a:r>
            <a:r>
              <a:rPr lang="nl-NL" baseline="0" dirty="0" smtClean="0"/>
              <a:t> an automated demo to show in a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5141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SHOW VIDEO: scrolling with a horizontal plane</a:t>
            </a:r>
            <a:r>
              <a:rPr lang="nl-NL" baseline="0" dirty="0" smtClean="0"/>
              <a:t>.</a:t>
            </a:r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SHOW VIDEO: </a:t>
            </a:r>
            <a:r>
              <a:rPr lang="nl-NL" baseline="0" dirty="0" smtClean="0"/>
              <a:t>Simple data</a:t>
            </a:r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Coloring is a common function</a:t>
            </a:r>
          </a:p>
          <a:p>
            <a:r>
              <a:rPr lang="nl-NL" baseline="0" dirty="0" smtClean="0"/>
              <a:t>Day colors / Night colors in car navigation.</a:t>
            </a:r>
          </a:p>
          <a:p>
            <a:endParaRPr lang="nl-NL" baseline="0" dirty="0" smtClean="0"/>
          </a:p>
          <a:p>
            <a:r>
              <a:rPr lang="nl-NL" baseline="0" dirty="0" smtClean="0"/>
              <a:t>More than just mapping, we add smoothness while zooming</a:t>
            </a:r>
          </a:p>
          <a:p>
            <a:endParaRPr lang="nl-NL" baseline="0" dirty="0" smtClean="0"/>
          </a:p>
          <a:p>
            <a:r>
              <a:rPr lang="nl-NL" baseline="0" dirty="0" smtClean="0"/>
              <a:t>In using the application, transitions seemed difficult to follow sometimes</a:t>
            </a:r>
            <a:r>
              <a:rPr lang="nl-NL" baseline="0" dirty="0" smtClean="0"/>
              <a:t>.</a:t>
            </a:r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SHOW </a:t>
            </a:r>
            <a:r>
              <a:rPr lang="nl-NL" baseline="0" dirty="0" smtClean="0"/>
              <a:t>VIDEO: </a:t>
            </a:r>
            <a:r>
              <a:rPr lang="nl-NL" baseline="0" dirty="0" smtClean="0"/>
              <a:t>normal </a:t>
            </a:r>
            <a:r>
              <a:rPr lang="nl-NL" baseline="0" dirty="0" smtClean="0"/>
              <a:t>transitions.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SHOW VIDEO: smoothed transitions</a:t>
            </a:r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Non-horizontal</a:t>
            </a:r>
          </a:p>
          <a:p>
            <a:r>
              <a:rPr lang="nl-NL" baseline="0" dirty="0" smtClean="0"/>
              <a:t>Allows for a view of high and low abstraction in the same image.</a:t>
            </a:r>
          </a:p>
          <a:p>
            <a:endParaRPr lang="nl-NL" baseline="0" dirty="0" smtClean="0"/>
          </a:p>
          <a:p>
            <a:r>
              <a:rPr lang="nl-NL" baseline="0" dirty="0" smtClean="0"/>
              <a:t>Can be used for:</a:t>
            </a:r>
          </a:p>
          <a:p>
            <a:r>
              <a:rPr lang="nl-NL" baseline="0" dirty="0" smtClean="0"/>
              <a:t>Highlighting areas.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VIDEO: Details in the center</a:t>
            </a:r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Because SSC is 3D, we need a structure that holds 3D chunks.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* Using</a:t>
            </a:r>
            <a:r>
              <a:rPr lang="nl-NL" baseline="0" dirty="0" smtClean="0"/>
              <a:t> maps is common for many applications.</a:t>
            </a:r>
          </a:p>
          <a:p>
            <a:r>
              <a:rPr lang="nl-NL" baseline="0" dirty="0" smtClean="0"/>
              <a:t>* Usually, some specific details are desired more, so others have to be filtered.</a:t>
            </a:r>
          </a:p>
          <a:p>
            <a:r>
              <a:rPr lang="nl-NL" baseline="0" dirty="0" smtClean="0"/>
              <a:t>* Sattelite imagery quickly becomes too data-dense, we need a cartographic view.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6981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The 8x5 grid shown here corresponds to the screen resoltion.</a:t>
            </a:r>
          </a:p>
          <a:p>
            <a:r>
              <a:rPr lang="nl-NL" baseline="0" dirty="0" smtClean="0"/>
              <a:t>	Of course, in practice a higher resolution is used.</a:t>
            </a:r>
          </a:p>
          <a:p>
            <a:endParaRPr lang="nl-NL" baseline="0" dirty="0" smtClean="0"/>
          </a:p>
          <a:p>
            <a:r>
              <a:rPr lang="nl-NL" baseline="0" dirty="0" smtClean="0"/>
              <a:t>To determine the colors of pixels, we have to test a point inside the pixel.</a:t>
            </a:r>
          </a:p>
          <a:p>
            <a:r>
              <a:rPr lang="nl-NL" baseline="0" dirty="0" smtClean="0"/>
              <a:t>	The black points indicate pixel centers.</a:t>
            </a:r>
          </a:p>
          <a:p>
            <a:endParaRPr lang="nl-NL" baseline="0" dirty="0" smtClean="0"/>
          </a:p>
          <a:p>
            <a:r>
              <a:rPr lang="nl-NL" baseline="0" dirty="0" smtClean="0"/>
              <a:t>I’m also highlighting a single row of pixels.</a:t>
            </a:r>
          </a:p>
          <a:p>
            <a:r>
              <a:rPr lang="nl-NL" baseline="0" dirty="0" smtClean="0"/>
              <a:t> 	The right image shows the row from the side, in contrast to the top view 	of the left image.</a:t>
            </a:r>
          </a:p>
          <a:p>
            <a:endParaRPr lang="nl-NL" baseline="0" dirty="0" smtClean="0"/>
          </a:p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How do we determine colors? Going over all pixels, and testing against all shapes is expensive.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Boundaries may involve two objects, in which case we strictly choose the object above the intersection point.</a:t>
            </a:r>
          </a:p>
          <a:p>
            <a:endParaRPr lang="nl-NL" baseline="0" dirty="0" smtClean="0"/>
          </a:p>
          <a:p>
            <a:r>
              <a:rPr lang="nl-NL" baseline="0" dirty="0" smtClean="0"/>
              <a:t>The inside of the object is always the correct one, so grey is never chosen here.</a:t>
            </a:r>
          </a:p>
          <a:p>
            <a:r>
              <a:rPr lang="nl-NL" baseline="0" dirty="0" smtClean="0"/>
              <a:t>	</a:t>
            </a:r>
          </a:p>
          <a:p>
            <a:r>
              <a:rPr lang="nl-NL" baseline="0" dirty="0" smtClean="0"/>
              <a:t>This is actually correct even though the black line intersects the road, the resolution is simply not high enough.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This &gt;&gt; the entire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SHOW VIDEO: Shepards interpolation</a:t>
            </a:r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nl-NL" dirty="0" smtClean="0"/>
              <a:t>Cartographic views can show some details and hide others. </a:t>
            </a:r>
          </a:p>
          <a:p>
            <a:pPr marL="171450" indent="-171450">
              <a:buFont typeface="Arial" charset="0"/>
              <a:buChar char="•"/>
            </a:pPr>
            <a:r>
              <a:rPr lang="nl-NL" dirty="0" smtClean="0"/>
              <a:t>They</a:t>
            </a:r>
            <a:r>
              <a:rPr lang="nl-NL" baseline="0" dirty="0" smtClean="0"/>
              <a:t> do introduce a problem that’s less visible in satellite maps: Many things pop in and out </a:t>
            </a:r>
            <a:r>
              <a:rPr lang="nl-NL" baseline="0" dirty="0" smtClean="0"/>
              <a:t>at once while </a:t>
            </a:r>
            <a:r>
              <a:rPr lang="nl-NL" baseline="0" dirty="0" smtClean="0"/>
              <a:t>zooming. </a:t>
            </a:r>
          </a:p>
          <a:p>
            <a:pPr marL="171450" indent="-171450">
              <a:buFont typeface="Arial" charset="0"/>
              <a:buChar char="•"/>
            </a:pPr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1384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SHOW VIDEO: comparison of hard and smooth coloring (Same as in the introduction).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When in motion, you would want to see some fading</a:t>
            </a:r>
          </a:p>
          <a:p>
            <a:r>
              <a:rPr lang="nl-NL" baseline="0" dirty="0" smtClean="0"/>
              <a:t>	Direct changes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When in motion, you would want to see some fading</a:t>
            </a:r>
          </a:p>
          <a:p>
            <a:r>
              <a:rPr lang="nl-NL" baseline="0" dirty="0" smtClean="0"/>
              <a:t>	Direct changes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When in motion, you would want to see some fading</a:t>
            </a:r>
          </a:p>
          <a:p>
            <a:r>
              <a:rPr lang="nl-NL" baseline="0" dirty="0" smtClean="0"/>
              <a:t>	Direct changes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Imagine our data becomes so large, we can’t show it in one part.</a:t>
            </a:r>
          </a:p>
          <a:p>
            <a:endParaRPr lang="nl-NL" baseline="0" dirty="0" smtClean="0"/>
          </a:p>
          <a:p>
            <a:r>
              <a:rPr lang="nl-NL" baseline="0" dirty="0" smtClean="0"/>
              <a:t>We then need a way to subdivide the data into smaller chunks.</a:t>
            </a:r>
          </a:p>
          <a:p>
            <a:endParaRPr lang="nl-NL" baseline="0" dirty="0" smtClean="0"/>
          </a:p>
          <a:p>
            <a:r>
              <a:rPr lang="nl-NL" baseline="0" dirty="0" smtClean="0"/>
              <a:t>Many chunks together again form the same object.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Each chunk will need to give a good intersection result, regardless of whether other chunks are also present in the same view.</a:t>
            </a:r>
          </a:p>
          <a:p>
            <a:endParaRPr lang="nl-NL" baseline="0" dirty="0" smtClean="0"/>
          </a:p>
          <a:p>
            <a:r>
              <a:rPr lang="nl-NL" baseline="0" dirty="0" smtClean="0"/>
              <a:t>We need chunks to have the same properties as the SSC. The intersection method depends on it.</a:t>
            </a:r>
          </a:p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The extra polygons added must fit precisely.</a:t>
            </a:r>
          </a:p>
          <a:p>
            <a:endParaRPr lang="nl-NL" baseline="0" dirty="0" smtClean="0"/>
          </a:p>
          <a:p>
            <a:r>
              <a:rPr lang="nl-NL" baseline="0" dirty="0" smtClean="0"/>
              <a:t>That’s it for chunks!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Classical</a:t>
            </a:r>
            <a:r>
              <a:rPr lang="nl-NL" baseline="0" dirty="0" smtClean="0"/>
              <a:t> model</a:t>
            </a:r>
          </a:p>
          <a:p>
            <a:r>
              <a:rPr lang="nl-NL" baseline="0" dirty="0" smtClean="0"/>
              <a:t>Multiple layers</a:t>
            </a:r>
          </a:p>
          <a:p>
            <a:endParaRPr lang="nl-NL" baseline="0" dirty="0" smtClean="0"/>
          </a:p>
          <a:p>
            <a:r>
              <a:rPr lang="nl-NL" baseline="0" dirty="0" smtClean="0"/>
              <a:t>No data inbetween</a:t>
            </a:r>
          </a:p>
          <a:p>
            <a:endParaRPr lang="nl-NL" baseline="0" dirty="0" smtClean="0"/>
          </a:p>
          <a:p>
            <a:r>
              <a:rPr lang="nl-NL" baseline="0" dirty="0" smtClean="0"/>
              <a:t>In practice, such as Google Maps, blending occurs to give the illusion of smooth transitions.</a:t>
            </a:r>
          </a:p>
          <a:p>
            <a:endParaRPr lang="nl-NL" baseline="0" dirty="0" smtClean="0"/>
          </a:p>
          <a:p>
            <a:endParaRPr lang="nl-NL" baseline="0" dirty="0" smtClean="0"/>
          </a:p>
          <a:p>
            <a:r>
              <a:rPr lang="nl-NL" baseline="0" dirty="0" smtClean="0"/>
              <a:t>More data can be useful</a:t>
            </a:r>
          </a:p>
          <a:p>
            <a:r>
              <a:rPr lang="nl-NL" baseline="0" dirty="0" smtClean="0"/>
              <a:t>In applications such as surveying, navigation</a:t>
            </a:r>
          </a:p>
          <a:p>
            <a:endParaRPr lang="nl-NL" baseline="0" dirty="0" smtClean="0"/>
          </a:p>
          <a:p>
            <a:r>
              <a:rPr lang="nl-NL" baseline="0" dirty="0" smtClean="0"/>
              <a:t>More layers is bad, no sure way to know how many is enough.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0354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Necessary with the SSC</a:t>
            </a:r>
          </a:p>
          <a:p>
            <a:endParaRPr lang="nl-NL" baseline="0" dirty="0" smtClean="0"/>
          </a:p>
          <a:p>
            <a:r>
              <a:rPr lang="nl-NL" baseline="0" dirty="0" smtClean="0"/>
              <a:t>Bottom parts will almost always have more geometry than top parts.</a:t>
            </a:r>
          </a:p>
          <a:p>
            <a:r>
              <a:rPr lang="nl-NL" baseline="0" dirty="0" smtClean="0"/>
              <a:t>Also topographically: oceans will have less data than most land regions.</a:t>
            </a:r>
          </a:p>
          <a:p>
            <a:endParaRPr lang="nl-NL" baseline="0" dirty="0" smtClean="0"/>
          </a:p>
          <a:p>
            <a:r>
              <a:rPr lang="nl-NL" baseline="0" dirty="0" smtClean="0"/>
              <a:t>Denser parts will need to be split up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Octrees support the storage of such subdivisions in a single structure.</a:t>
            </a:r>
          </a:p>
          <a:p>
            <a:endParaRPr lang="nl-NL" baseline="0" dirty="0" smtClean="0"/>
          </a:p>
          <a:p>
            <a:r>
              <a:rPr lang="nl-NL" baseline="0" dirty="0" smtClean="0"/>
              <a:t>Octrees also allow for a lot of simplifications, one of which is querying, which we use for visibility testing...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Visibility testing means we use the raster again, but look for chunks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035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035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More </a:t>
            </a:r>
            <a:r>
              <a:rPr lang="nl-NL" baseline="0" dirty="0" smtClean="0"/>
              <a:t>layers is </a:t>
            </a:r>
            <a:r>
              <a:rPr lang="nl-NL" baseline="0" dirty="0" smtClean="0"/>
              <a:t>bad:</a:t>
            </a:r>
          </a:p>
          <a:p>
            <a:endParaRPr lang="nl-NL" baseline="0" dirty="0" smtClean="0"/>
          </a:p>
          <a:p>
            <a:pPr marL="171450" indent="-171450">
              <a:buFont typeface="Arial" charset="0"/>
              <a:buChar char="•"/>
            </a:pPr>
            <a:r>
              <a:rPr lang="nl-NL" baseline="0" dirty="0" smtClean="0"/>
              <a:t>How </a:t>
            </a:r>
            <a:r>
              <a:rPr lang="nl-NL" baseline="0" dirty="0" smtClean="0"/>
              <a:t>many is enough</a:t>
            </a:r>
            <a:r>
              <a:rPr lang="nl-NL" baseline="0" dirty="0" smtClean="0"/>
              <a:t>.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 smtClean="0"/>
              <a:t>Too much data.</a:t>
            </a:r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035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Alternative:</a:t>
            </a:r>
            <a:r>
              <a:rPr lang="nl-NL" baseline="0" dirty="0" smtClean="0"/>
              <a:t> </a:t>
            </a:r>
            <a:r>
              <a:rPr lang="nl-NL" dirty="0" smtClean="0"/>
              <a:t>Space</a:t>
            </a:r>
            <a:r>
              <a:rPr lang="nl-NL" baseline="0" dirty="0" smtClean="0"/>
              <a:t> Scale Cube model</a:t>
            </a:r>
          </a:p>
          <a:p>
            <a:endParaRPr lang="nl-NL" baseline="0" dirty="0" smtClean="0"/>
          </a:p>
          <a:p>
            <a:r>
              <a:rPr lang="nl-NL" baseline="0" dirty="0" smtClean="0"/>
              <a:t>Has been in development at the TU Delft for some years</a:t>
            </a:r>
          </a:p>
          <a:p>
            <a:endParaRPr lang="nl-NL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Does away with discrete layers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1 object, where layers are replaced by </a:t>
            </a:r>
            <a:r>
              <a:rPr lang="nl-NL" baseline="0" dirty="0" smtClean="0"/>
              <a:t>a 3rd axis</a:t>
            </a:r>
            <a:endParaRPr lang="nl-NL" baseline="0" dirty="0" smtClean="0"/>
          </a:p>
          <a:p>
            <a:endParaRPr lang="nl-NL" baseline="0" dirty="0" smtClean="0"/>
          </a:p>
          <a:p>
            <a:r>
              <a:rPr lang="nl-NL" baseline="0" dirty="0" smtClean="0"/>
              <a:t>This makes it possible to precisely define where, for example roads become unimportant</a:t>
            </a:r>
            <a:r>
              <a:rPr lang="nl-NL" baseline="0" dirty="0" smtClean="0"/>
              <a:t>.</a:t>
            </a:r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9264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Efficient -&gt; Low cost</a:t>
            </a:r>
          </a:p>
          <a:p>
            <a:r>
              <a:rPr lang="nl-NL" baseline="0" dirty="0" smtClean="0"/>
              <a:t>Easy on the server and the client</a:t>
            </a:r>
          </a:p>
          <a:p>
            <a:r>
              <a:rPr lang="nl-NL" baseline="0" dirty="0" smtClean="0"/>
              <a:t>Minimum amount of calculations</a:t>
            </a:r>
          </a:p>
          <a:p>
            <a:endParaRPr lang="nl-NL" baseline="0" dirty="0" smtClean="0"/>
          </a:p>
          <a:p>
            <a:r>
              <a:rPr lang="nl-NL" baseline="0" dirty="0" smtClean="0"/>
              <a:t>Fast -&gt; Real time</a:t>
            </a:r>
          </a:p>
          <a:p>
            <a:r>
              <a:rPr lang="nl-NL" baseline="0" dirty="0" smtClean="0"/>
              <a:t>Makes it practical for consumer devices (web browsers, smartphones)</a:t>
            </a:r>
          </a:p>
          <a:p>
            <a:endParaRPr lang="nl-NL" baseline="0" dirty="0" smtClean="0"/>
          </a:p>
          <a:p>
            <a:r>
              <a:rPr lang="nl-NL" baseline="0" dirty="0" smtClean="0"/>
              <a:t>SHOW VIDEO: scrolling with a horizontal plane.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7706-CCEA-4E97-BA03-DC75326D209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862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C7AC0D61-8966-4C68-839E-B7FEE6004140}" type="datetimeFigureOut">
              <a:rPr lang="nl-NL" smtClean="0"/>
              <a:t>12-7-2015</a:t>
            </a:fld>
            <a:endParaRPr lang="nl-N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77569B0-600A-43AB-8B6E-0E91CD49FE98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0D61-8966-4C68-839E-B7FEE6004140}" type="datetimeFigureOut">
              <a:rPr lang="nl-NL" smtClean="0"/>
              <a:t>12-7-2015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69B0-600A-43AB-8B6E-0E91CD49FE98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0D61-8966-4C68-839E-B7FEE6004140}" type="datetimeFigureOut">
              <a:rPr lang="nl-NL" smtClean="0"/>
              <a:t>12-7-2015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69B0-600A-43AB-8B6E-0E91CD49FE98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0D61-8966-4C68-839E-B7FEE6004140}" type="datetimeFigureOut">
              <a:rPr lang="nl-NL" smtClean="0"/>
              <a:t>12-7-2015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69B0-600A-43AB-8B6E-0E91CD49FE98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0D61-8966-4C68-839E-B7FEE6004140}" type="datetimeFigureOut">
              <a:rPr lang="nl-NL" smtClean="0"/>
              <a:t>12-7-2015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69B0-600A-43AB-8B6E-0E91CD49FE98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0D61-8966-4C68-839E-B7FEE6004140}" type="datetimeFigureOut">
              <a:rPr lang="nl-NL" smtClean="0"/>
              <a:t>12-7-2015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69B0-600A-43AB-8B6E-0E91CD49FE98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7AC0D61-8966-4C68-839E-B7FEE6004140}" type="datetimeFigureOut">
              <a:rPr lang="nl-NL" smtClean="0"/>
              <a:t>12-7-2015</a:t>
            </a:fld>
            <a:endParaRPr lang="nl-N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77569B0-600A-43AB-8B6E-0E91CD49FE98}" type="slidenum">
              <a:rPr lang="nl-NL" smtClean="0"/>
              <a:t>‹#›</a:t>
            </a:fld>
            <a:endParaRPr lang="nl-NL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C7AC0D61-8966-4C68-839E-B7FEE6004140}" type="datetimeFigureOut">
              <a:rPr lang="nl-NL" smtClean="0"/>
              <a:t>12-7-2015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77569B0-600A-43AB-8B6E-0E91CD49FE98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0D61-8966-4C68-839E-B7FEE6004140}" type="datetimeFigureOut">
              <a:rPr lang="nl-NL" smtClean="0"/>
              <a:t>12-7-2015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69B0-600A-43AB-8B6E-0E91CD49FE98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0D61-8966-4C68-839E-B7FEE6004140}" type="datetimeFigureOut">
              <a:rPr lang="nl-NL" smtClean="0"/>
              <a:t>12-7-2015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69B0-600A-43AB-8B6E-0E91CD49FE98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0D61-8966-4C68-839E-B7FEE6004140}" type="datetimeFigureOut">
              <a:rPr lang="nl-NL" smtClean="0"/>
              <a:t>12-7-2015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69B0-600A-43AB-8B6E-0E91CD49FE98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C7AC0D61-8966-4C68-839E-B7FEE6004140}" type="datetimeFigureOut">
              <a:rPr lang="nl-NL" smtClean="0"/>
              <a:t>12-7-2015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nl-NL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77569B0-600A-43AB-8B6E-0E91CD49FE98}" type="slidenum">
              <a:rPr lang="nl-NL" smtClean="0"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Real time intersections on  Space Scale </a:t>
            </a:r>
            <a:r>
              <a:rPr lang="nl-NL" smtClean="0"/>
              <a:t>Cube data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MSc. Thesis of Mattijs Driel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3733800" y="63246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Thesis Defense | Utrecht University | 2015-07-15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76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61722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endParaRPr lang="nl-NL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7" name="capture-horizontal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573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6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61722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endParaRPr lang="nl-NL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2" name="capture-simple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858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More Contributions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78486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Smoothed coloring</a:t>
            </a:r>
          </a:p>
          <a:p>
            <a:pPr marL="109728" indent="0">
              <a:buNone/>
            </a:pPr>
            <a:endParaRPr lang="nl-NL" sz="3200" dirty="0" smtClean="0"/>
          </a:p>
          <a:p>
            <a:r>
              <a:rPr lang="nl-NL" sz="3200" dirty="0" smtClean="0"/>
              <a:t>Show less abrupt transitions in motion</a:t>
            </a:r>
            <a:endParaRPr lang="nl-NL" sz="3200" dirty="0" smtClean="0"/>
          </a:p>
        </p:txBody>
      </p:sp>
    </p:spTree>
    <p:extLst>
      <p:ext uri="{BB962C8B-B14F-4D97-AF65-F5344CB8AC3E}">
        <p14:creationId xmlns:p14="http://schemas.microsoft.com/office/powerpoint/2010/main" val="396665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More Contributions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78486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 </a:t>
            </a:r>
            <a:endParaRPr lang="nl-NL" sz="3200" dirty="0" smtClean="0"/>
          </a:p>
        </p:txBody>
      </p:sp>
      <p:pic>
        <p:nvPicPr>
          <p:cNvPr id="4" name="capture-horizontal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250" y="2057399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9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More Contributions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78486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 </a:t>
            </a:r>
            <a:endParaRPr lang="nl-NL" sz="3200" dirty="0" smtClean="0"/>
          </a:p>
        </p:txBody>
      </p:sp>
      <p:pic>
        <p:nvPicPr>
          <p:cNvPr id="4" name="capture-smooth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125" y="2074830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3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More Contributions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78486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dirty="0" smtClean="0"/>
              <a:t>Non-horizontal intersections</a:t>
            </a:r>
          </a:p>
        </p:txBody>
      </p:sp>
      <p:pic>
        <p:nvPicPr>
          <p:cNvPr id="6" name="Picture 2" descr="C:\Users\Mattijs\Dropbox\Thesis\Images\ssc_over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28" y="2933403"/>
            <a:ext cx="25146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attijs\Dropbox\Thesis\Images\ssc_nonhorizont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93" y="3116759"/>
            <a:ext cx="2476500" cy="340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756042" y="4418629"/>
            <a:ext cx="1022316" cy="801449"/>
          </a:xfrm>
          <a:prstGeom prst="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7484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More Contributions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78486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3200" dirty="0" smtClean="0"/>
          </a:p>
        </p:txBody>
      </p:sp>
      <p:pic>
        <p:nvPicPr>
          <p:cNvPr id="3" name="capture-sinecurve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2133599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7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More Contributions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46482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dirty="0" smtClean="0"/>
              <a:t>Subdivision structure</a:t>
            </a:r>
          </a:p>
          <a:p>
            <a:pPr lvl="1"/>
            <a:r>
              <a:rPr lang="nl-NL" sz="3000" dirty="0" smtClean="0"/>
              <a:t>Needed for very big maps</a:t>
            </a:r>
            <a:endParaRPr lang="nl-NL" sz="3000" dirty="0"/>
          </a:p>
          <a:p>
            <a:endParaRPr lang="nl-NL" sz="3200" dirty="0" smtClean="0"/>
          </a:p>
          <a:p>
            <a:endParaRPr lang="nl-NL" sz="3200" dirty="0" smtClean="0"/>
          </a:p>
          <a:p>
            <a:endParaRPr lang="nl-NL" sz="3200" dirty="0"/>
          </a:p>
        </p:txBody>
      </p:sp>
      <p:pic>
        <p:nvPicPr>
          <p:cNvPr id="3074" name="Picture 2" descr="C:\Users\Mattijs\Dropbox\Thesis\Images\oct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718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39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Overview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59436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dirty="0" smtClean="0"/>
              <a:t>Intersection method</a:t>
            </a:r>
          </a:p>
          <a:p>
            <a:pPr lvl="1"/>
            <a:r>
              <a:rPr lang="nl-NL" sz="3000" dirty="0" smtClean="0"/>
              <a:t>Core approach</a:t>
            </a:r>
          </a:p>
          <a:p>
            <a:pPr lvl="1"/>
            <a:r>
              <a:rPr lang="nl-NL" sz="3000" dirty="0" smtClean="0"/>
              <a:t>Non-horizontal intersections</a:t>
            </a:r>
          </a:p>
          <a:p>
            <a:pPr lvl="1"/>
            <a:r>
              <a:rPr lang="nl-NL" sz="3000" dirty="0" smtClean="0"/>
              <a:t>Smoothed coloring</a:t>
            </a:r>
            <a:endParaRPr lang="nl-NL" sz="3000" dirty="0"/>
          </a:p>
          <a:p>
            <a:endParaRPr lang="nl-NL" sz="3200" dirty="0" smtClean="0"/>
          </a:p>
          <a:p>
            <a:r>
              <a:rPr lang="nl-NL" sz="3200" dirty="0" smtClean="0"/>
              <a:t>Subdivision structure</a:t>
            </a:r>
          </a:p>
          <a:p>
            <a:pPr lvl="1"/>
            <a:r>
              <a:rPr lang="nl-NL" sz="3000" dirty="0" smtClean="0"/>
              <a:t>Chunks</a:t>
            </a:r>
          </a:p>
          <a:p>
            <a:pPr lvl="1"/>
            <a:r>
              <a:rPr lang="nl-NL" sz="3000" dirty="0" smtClean="0"/>
              <a:t>Visibility testing</a:t>
            </a:r>
          </a:p>
          <a:p>
            <a:endParaRPr lang="nl-NL" sz="3200" dirty="0" smtClean="0"/>
          </a:p>
          <a:p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14270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Intersection method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74676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Problem definition:</a:t>
            </a:r>
          </a:p>
          <a:p>
            <a:pPr marL="109728" indent="0">
              <a:buNone/>
            </a:pPr>
            <a:endParaRPr lang="nl-NL" sz="3200" dirty="0" smtClean="0"/>
          </a:p>
          <a:p>
            <a:r>
              <a:rPr lang="nl-NL" sz="3200" dirty="0" smtClean="0"/>
              <a:t>Choose a region to intersect</a:t>
            </a:r>
          </a:p>
          <a:p>
            <a:r>
              <a:rPr lang="nl-NL" sz="3200" dirty="0" smtClean="0"/>
              <a:t>Display the intersection on the screen</a:t>
            </a:r>
          </a:p>
          <a:p>
            <a:endParaRPr lang="nl-NL" sz="3200" dirty="0" smtClean="0"/>
          </a:p>
          <a:p>
            <a:pPr marL="109728" indent="0">
              <a:buNone/>
            </a:pP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38820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19061"/>
            <a:ext cx="8610600" cy="51381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5026" y="6157232"/>
            <a:ext cx="4177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Leiden city centre – Screenshot from Google Maps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72148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Intersection method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83058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Displaying on the screen implies a pixel grid</a:t>
            </a:r>
          </a:p>
          <a:p>
            <a:pPr marL="109728" indent="0">
              <a:buNone/>
            </a:pPr>
            <a:endParaRPr lang="nl-NL" sz="3200" dirty="0" smtClean="0"/>
          </a:p>
        </p:txBody>
      </p:sp>
      <p:pic>
        <p:nvPicPr>
          <p:cNvPr id="4099" name="Picture 3" descr="C:\Users\Mattijs\Dropbox\Thesis\Images\ssc_ras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68180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attijs\Dropbox\Thesis\Images\ssc_raster_3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399" y="3456976"/>
            <a:ext cx="1908435" cy="286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attijs\Dropbox\Thesis\Images\ssc_sid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9372"/>
            <a:ext cx="1855506" cy="278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55600" y="6260662"/>
            <a:ext cx="76200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55600" y="5427433"/>
            <a:ext cx="0" cy="83322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403599" y="6137827"/>
            <a:ext cx="158751" cy="21534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403599" y="5638800"/>
            <a:ext cx="0" cy="49902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403599" y="6096000"/>
            <a:ext cx="368301" cy="4182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08399" y="5897956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C00000"/>
                </a:solidFill>
              </a:rPr>
              <a:t>X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1933" y="5058101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00B050"/>
                </a:solidFill>
              </a:rPr>
              <a:t>Y</a:t>
            </a:r>
            <a:endParaRPr lang="nl-NL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81151" y="6075996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C00000"/>
                </a:solidFill>
              </a:rPr>
              <a:t>X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72598" y="5246747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Z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56749" y="631010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00B050"/>
                </a:solidFill>
              </a:rPr>
              <a:t>Y</a:t>
            </a:r>
            <a:endParaRPr lang="nl-NL" dirty="0">
              <a:solidFill>
                <a:srgbClr val="00B05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326422" y="6536817"/>
            <a:ext cx="76200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326422" y="5703588"/>
            <a:ext cx="0" cy="83322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162755" y="5334256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Z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51973" y="6352151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C00000"/>
                </a:solidFill>
              </a:rPr>
              <a:t>X</a:t>
            </a:r>
            <a:r>
              <a:rPr lang="nl-NL" dirty="0" smtClean="0"/>
              <a:t> / </a:t>
            </a:r>
            <a:r>
              <a:rPr lang="nl-NL" dirty="0" smtClean="0">
                <a:solidFill>
                  <a:srgbClr val="00B050"/>
                </a:solidFill>
              </a:rPr>
              <a:t>Y</a:t>
            </a:r>
            <a:endParaRPr lang="nl-N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Intersection method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5685972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Give each pixel a color</a:t>
            </a:r>
          </a:p>
          <a:p>
            <a:endParaRPr lang="nl-NL" sz="3200" dirty="0" smtClean="0"/>
          </a:p>
          <a:p>
            <a:r>
              <a:rPr lang="nl-NL" sz="3200" dirty="0" smtClean="0"/>
              <a:t>1 green </a:t>
            </a:r>
            <a:r>
              <a:rPr lang="nl-NL" sz="2400" dirty="0" smtClean="0"/>
              <a:t>(forest)</a:t>
            </a:r>
          </a:p>
          <a:p>
            <a:r>
              <a:rPr lang="nl-NL" sz="3200" dirty="0" smtClean="0"/>
              <a:t>4 yellow </a:t>
            </a:r>
            <a:r>
              <a:rPr lang="nl-NL" sz="2400" dirty="0" smtClean="0"/>
              <a:t>(farmland)</a:t>
            </a:r>
          </a:p>
          <a:p>
            <a:r>
              <a:rPr lang="nl-NL" sz="3200" dirty="0" smtClean="0"/>
              <a:t>3 blue </a:t>
            </a:r>
            <a:r>
              <a:rPr lang="nl-NL" sz="2400" dirty="0" smtClean="0"/>
              <a:t>(water)</a:t>
            </a:r>
          </a:p>
          <a:p>
            <a:pPr marL="109728" indent="0">
              <a:buNone/>
            </a:pPr>
            <a:endParaRPr lang="nl-NL" sz="3200" dirty="0" smtClean="0"/>
          </a:p>
          <a:p>
            <a:pPr marL="109728" indent="0">
              <a:buNone/>
            </a:pPr>
            <a:r>
              <a:rPr lang="nl-NL" sz="3200" dirty="0" smtClean="0"/>
              <a:t>How?</a:t>
            </a:r>
          </a:p>
        </p:txBody>
      </p:sp>
      <p:pic>
        <p:nvPicPr>
          <p:cNvPr id="6" name="Picture 5" descr="C:\Users\Mattijs\Dropbox\Thesis\Images\ssc_si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172" y="2205881"/>
            <a:ext cx="2422483" cy="363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56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Intersection method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54102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Solution:</a:t>
            </a:r>
          </a:p>
          <a:p>
            <a:r>
              <a:rPr lang="nl-NL" sz="3200" dirty="0" smtClean="0"/>
              <a:t>Project the points downwards, ignoring the greyed area.</a:t>
            </a:r>
          </a:p>
          <a:p>
            <a:endParaRPr lang="nl-NL" sz="3200" dirty="0" smtClean="0"/>
          </a:p>
          <a:p>
            <a:r>
              <a:rPr lang="nl-NL" sz="3200" dirty="0" smtClean="0"/>
              <a:t>First hit boundary has the color we want.</a:t>
            </a:r>
          </a:p>
          <a:p>
            <a:pPr marL="109728" indent="0">
              <a:buNone/>
            </a:pPr>
            <a:endParaRPr lang="nl-NL" sz="3200" dirty="0" smtClean="0"/>
          </a:p>
          <a:p>
            <a:endParaRPr lang="nl-NL" sz="3200" dirty="0"/>
          </a:p>
        </p:txBody>
      </p:sp>
      <p:pic>
        <p:nvPicPr>
          <p:cNvPr id="5122" name="Picture 2" descr="C:\Users\Mattijs\Dropbox\Thesis\Images\ssc_downprojec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429" y="2590799"/>
            <a:ext cx="2955560" cy="332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42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Intersection method (Implementation)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85344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endParaRPr lang="nl-NL" sz="3200" dirty="0"/>
          </a:p>
          <a:p>
            <a:r>
              <a:rPr lang="nl-NL" sz="3200" dirty="0" smtClean="0"/>
              <a:t>All calculations can be made to only involve triangles and pixels</a:t>
            </a:r>
          </a:p>
          <a:p>
            <a:endParaRPr lang="nl-NL" sz="3200" dirty="0" smtClean="0"/>
          </a:p>
          <a:p>
            <a:r>
              <a:rPr lang="nl-NL" sz="3200" dirty="0" smtClean="0"/>
              <a:t>Works great with current hardware (graphics acceleration)</a:t>
            </a:r>
          </a:p>
          <a:p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53489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Intersection method (Implementation)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80772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Graphics pipeline (simplified):</a:t>
            </a:r>
          </a:p>
          <a:p>
            <a:pPr marL="109728" indent="0">
              <a:buNone/>
            </a:pPr>
            <a:endParaRPr lang="nl-NL" sz="3200" dirty="0"/>
          </a:p>
          <a:p>
            <a:pPr marL="109728" indent="0">
              <a:buNone/>
            </a:pPr>
            <a:r>
              <a:rPr lang="nl-NL" sz="3200" dirty="0" smtClean="0"/>
              <a:t>Triangles -&gt; Fragments -&gt; Pixels</a:t>
            </a:r>
          </a:p>
          <a:p>
            <a:pPr marL="109728" indent="0">
              <a:buNone/>
            </a:pPr>
            <a:endParaRPr lang="nl-NL" sz="3200" dirty="0" smtClean="0"/>
          </a:p>
          <a:p>
            <a:pPr marL="109728" indent="0">
              <a:buNone/>
            </a:pPr>
            <a:r>
              <a:rPr lang="nl-NL" sz="3200" dirty="0" smtClean="0"/>
              <a:t>Fragments differ from pixels</a:t>
            </a:r>
          </a:p>
          <a:p>
            <a:r>
              <a:rPr lang="nl-NL" sz="3200" dirty="0" smtClean="0"/>
              <a:t>Also has </a:t>
            </a:r>
            <a:r>
              <a:rPr lang="nl-NL" sz="3200" smtClean="0"/>
              <a:t>Z (abstraction)</a:t>
            </a:r>
            <a:r>
              <a:rPr lang="nl-NL" sz="3200"/>
              <a:t> </a:t>
            </a:r>
            <a:r>
              <a:rPr lang="nl-NL" sz="3200" smtClean="0"/>
              <a:t>data</a:t>
            </a:r>
            <a:endParaRPr lang="nl-NL" sz="3200" dirty="0" smtClean="0"/>
          </a:p>
        </p:txBody>
      </p:sp>
    </p:spTree>
    <p:extLst>
      <p:ext uri="{BB962C8B-B14F-4D97-AF65-F5344CB8AC3E}">
        <p14:creationId xmlns:p14="http://schemas.microsoft.com/office/powerpoint/2010/main" val="18801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Intersection method (Implementation)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56388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dirty="0" smtClean="0"/>
              <a:t>Draw all objects as triangles</a:t>
            </a:r>
          </a:p>
          <a:p>
            <a:endParaRPr lang="nl-NL" sz="3200" dirty="0"/>
          </a:p>
          <a:p>
            <a:r>
              <a:rPr lang="nl-NL" sz="3200" dirty="0" smtClean="0"/>
              <a:t>Discard all fragments above the raster </a:t>
            </a:r>
            <a:r>
              <a:rPr lang="nl-NL" sz="3200" dirty="0" smtClean="0"/>
              <a:t>Z-value</a:t>
            </a:r>
            <a:endParaRPr lang="nl-NL" sz="3200" dirty="0" smtClean="0"/>
          </a:p>
          <a:p>
            <a:pPr marL="109728" indent="0">
              <a:buNone/>
            </a:pPr>
            <a:endParaRPr lang="nl-NL" sz="3200" dirty="0" smtClean="0"/>
          </a:p>
          <a:p>
            <a:r>
              <a:rPr lang="nl-NL" sz="3200" dirty="0" smtClean="0"/>
              <a:t>Sort remaining fragments, keep the highest.</a:t>
            </a:r>
            <a:endParaRPr lang="nl-NL" sz="3200" dirty="0"/>
          </a:p>
        </p:txBody>
      </p:sp>
      <p:pic>
        <p:nvPicPr>
          <p:cNvPr id="5122" name="Picture 2" descr="C:\Users\Mattijs\Dropbox\Thesis\Images\ssc_downprojec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817" y="2886755"/>
            <a:ext cx="2955560" cy="332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762625" y="6400799"/>
            <a:ext cx="381000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762625" y="5984184"/>
            <a:ext cx="0" cy="41661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98958" y="556345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Z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3625" y="621613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C00000"/>
                </a:solidFill>
              </a:rPr>
              <a:t>X</a:t>
            </a:r>
            <a:r>
              <a:rPr lang="nl-NL" dirty="0" smtClean="0"/>
              <a:t> / </a:t>
            </a:r>
            <a:r>
              <a:rPr lang="nl-NL" dirty="0" smtClean="0">
                <a:solidFill>
                  <a:srgbClr val="00B050"/>
                </a:solidFill>
              </a:rPr>
              <a:t>Y</a:t>
            </a:r>
            <a:endParaRPr lang="nl-N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4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Non-horizontal intersections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54102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Use a non-horizontal raster</a:t>
            </a:r>
          </a:p>
          <a:p>
            <a:endParaRPr lang="nl-NL" sz="3200" dirty="0" smtClean="0"/>
          </a:p>
          <a:p>
            <a:r>
              <a:rPr lang="nl-NL" sz="3200" dirty="0" smtClean="0"/>
              <a:t>Each pixel has its own </a:t>
            </a:r>
            <a:r>
              <a:rPr lang="nl-NL" sz="3200" dirty="0" smtClean="0"/>
              <a:t>     Z-value</a:t>
            </a:r>
            <a:endParaRPr lang="nl-NL" sz="3200" dirty="0" smtClean="0"/>
          </a:p>
          <a:p>
            <a:pPr marL="109728" indent="0">
              <a:buNone/>
            </a:pPr>
            <a:endParaRPr lang="nl-NL" sz="3200" dirty="0" smtClean="0"/>
          </a:p>
        </p:txBody>
      </p:sp>
      <p:pic>
        <p:nvPicPr>
          <p:cNvPr id="1026" name="Picture 2" descr="C:\Users\Mattijs\Dropbox\Thesis\Images\nonplan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558" y="2271195"/>
            <a:ext cx="3535293" cy="397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68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Non-horizontal intersections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4808538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/>
              <a:t>Compare against a non constant </a:t>
            </a:r>
            <a:r>
              <a:rPr lang="nl-NL" sz="3200" dirty="0" smtClean="0"/>
              <a:t>Z-value</a:t>
            </a:r>
            <a:endParaRPr lang="nl-NL" sz="3200" dirty="0"/>
          </a:p>
          <a:p>
            <a:pPr marL="109728" indent="0">
              <a:buNone/>
            </a:pPr>
            <a:endParaRPr lang="nl-NL" sz="3200" dirty="0"/>
          </a:p>
          <a:p>
            <a:pPr marL="109728" indent="0">
              <a:buNone/>
            </a:pPr>
            <a:endParaRPr lang="nl-NL" sz="3200" dirty="0" smtClean="0"/>
          </a:p>
          <a:p>
            <a:pPr marL="109728" indent="0">
              <a:buNone/>
            </a:pPr>
            <a:r>
              <a:rPr lang="nl-NL" sz="3200" dirty="0" smtClean="0"/>
              <a:t>Only requirement: </a:t>
            </a:r>
          </a:p>
          <a:p>
            <a:r>
              <a:rPr lang="nl-NL" sz="3200" dirty="0" smtClean="0"/>
              <a:t>prepare the </a:t>
            </a:r>
            <a:r>
              <a:rPr lang="nl-NL" sz="3200" dirty="0" smtClean="0"/>
              <a:t>Z-values </a:t>
            </a:r>
            <a:r>
              <a:rPr lang="nl-NL" sz="3200" dirty="0" smtClean="0"/>
              <a:t>in advance.</a:t>
            </a:r>
          </a:p>
        </p:txBody>
      </p:sp>
      <p:pic>
        <p:nvPicPr>
          <p:cNvPr id="6" name="Picture 2" descr="C:\Users\Mattijs\Dropbox\Thesis\Images\nonplan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558" y="2271195"/>
            <a:ext cx="3535293" cy="397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8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Non-horizontal intersections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457200" y="2249424"/>
                <a:ext cx="8001000" cy="4151376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365760" indent="-256032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•"/>
                  <a:defRPr kumimoji="0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58368" indent="-246888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Font typeface="Georgia"/>
                  <a:buChar char="▫"/>
                  <a:defRPr kumimoji="0" sz="26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2pPr>
                <a:lvl3pPr marL="923544" indent="-219456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/>
                  <a:buChar char=""/>
                  <a:defRPr kumimoji="0" sz="2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179576" indent="-201168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/>
                  <a:buChar char=""/>
                  <a:defRPr kumimoji="0" sz="2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4pPr>
                <a:lvl5pPr marL="138988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20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5pPr>
                <a:lvl6pPr marL="1609344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8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6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5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8pPr>
                <a:lvl9pPr marL="224028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400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9728" indent="0">
                  <a:buNone/>
                </a:pPr>
                <a:r>
                  <a:rPr lang="nl-NL" sz="3200" dirty="0" smtClean="0"/>
                  <a:t>Preparing Z-values</a:t>
                </a:r>
              </a:p>
              <a:p>
                <a:pPr marL="109728" indent="0">
                  <a:buNone/>
                </a:pPr>
                <a:endParaRPr lang="nl-NL" sz="3200" dirty="0" smtClean="0"/>
              </a:p>
              <a:p>
                <a:r>
                  <a:rPr lang="nl-NL" sz="3200" dirty="0" smtClean="0"/>
                  <a:t>Any function of this form:</a:t>
                </a:r>
              </a:p>
              <a:p>
                <a:endParaRPr lang="nl-NL" sz="3200" dirty="0" smtClean="0"/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200" i="1">
                          <a:latin typeface="Cambria Math"/>
                        </a:rPr>
                        <m:t>𝑍</m:t>
                      </m:r>
                      <m:r>
                        <a:rPr lang="nl-NL" sz="3200" i="1">
                          <a:latin typeface="Cambria Math"/>
                        </a:rPr>
                        <m:t>=</m:t>
                      </m:r>
                      <m:r>
                        <a:rPr lang="nl-NL" sz="3200" i="1">
                          <a:latin typeface="Cambria Math"/>
                        </a:rPr>
                        <m:t>𝑓</m:t>
                      </m:r>
                      <m:r>
                        <a:rPr lang="nl-NL" sz="3200" i="1">
                          <a:latin typeface="Cambria Math"/>
                        </a:rPr>
                        <m:t>(</m:t>
                      </m:r>
                      <m:r>
                        <a:rPr lang="nl-NL" sz="3200" i="1">
                          <a:latin typeface="Cambria Math"/>
                        </a:rPr>
                        <m:t>𝑥</m:t>
                      </m:r>
                      <m:r>
                        <a:rPr lang="nl-NL" sz="3200" i="1">
                          <a:latin typeface="Cambria Math"/>
                        </a:rPr>
                        <m:t>,</m:t>
                      </m:r>
                      <m:r>
                        <a:rPr lang="nl-NL" sz="3200" i="1">
                          <a:latin typeface="Cambria Math"/>
                        </a:rPr>
                        <m:t>𝑦</m:t>
                      </m:r>
                      <m:r>
                        <a:rPr lang="nl-NL" sz="32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nl-NL" sz="3200" dirty="0"/>
              </a:p>
              <a:p>
                <a:endParaRPr lang="nl-NL" sz="3200" dirty="0" smtClean="0"/>
              </a:p>
              <a:p>
                <a:pPr marL="109728" indent="0">
                  <a:buNone/>
                </a:pPr>
                <a:r>
                  <a:rPr lang="nl-NL" sz="3200" dirty="0" smtClean="0"/>
                  <a:t>Cost depends on function </a:t>
                </a:r>
              </a:p>
              <a:p>
                <a:r>
                  <a:rPr lang="nl-NL" sz="2400" dirty="0" smtClean="0"/>
                  <a:t>But </a:t>
                </a:r>
                <a:r>
                  <a:rPr lang="nl-NL" sz="2400" dirty="0" smtClean="0"/>
                  <a:t>usually cheap</a:t>
                </a:r>
                <a:endParaRPr lang="nl-NL" sz="2400" dirty="0"/>
              </a:p>
            </p:txBody>
          </p:sp>
        </mc:Choice>
        <mc:Fallback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249424"/>
                <a:ext cx="8001000" cy="4151376"/>
              </a:xfrm>
              <a:prstGeom prst="rect">
                <a:avLst/>
              </a:prstGeom>
              <a:blipFill rotWithShape="1">
                <a:blip r:embed="rId3"/>
                <a:stretch>
                  <a:fillRect l="-533" t="-1762" b="-220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012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Non-horizontal intersections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62484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endParaRPr lang="nl-NL" sz="3200" dirty="0" smtClean="0"/>
          </a:p>
          <a:p>
            <a:endParaRPr lang="nl-NL" sz="3200" dirty="0"/>
          </a:p>
          <a:p>
            <a:endParaRPr lang="nl-NL" sz="3200" dirty="0" smtClean="0"/>
          </a:p>
        </p:txBody>
      </p:sp>
      <p:pic>
        <p:nvPicPr>
          <p:cNvPr id="3" name="capture-controlpoints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096262"/>
            <a:ext cx="79248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4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19061"/>
            <a:ext cx="8610600" cy="51381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5026" y="6157232"/>
            <a:ext cx="4177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Leiden city centre – Screenshot from Google Maps</a:t>
            </a:r>
            <a:endParaRPr lang="nl-NL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Smoothed coloring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80010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/>
              <a:t>Abrupt changes do not look </a:t>
            </a:r>
            <a:r>
              <a:rPr lang="nl-NL" sz="3200" dirty="0" smtClean="0"/>
              <a:t>very good</a:t>
            </a:r>
            <a:r>
              <a:rPr lang="nl-NL" sz="3200" dirty="0"/>
              <a:t>.</a:t>
            </a:r>
          </a:p>
          <a:p>
            <a:pPr marL="109728" indent="0">
              <a:buNone/>
            </a:pPr>
            <a:endParaRPr lang="nl-NL" sz="3200" dirty="0" smtClean="0"/>
          </a:p>
        </p:txBody>
      </p:sp>
      <p:pic>
        <p:nvPicPr>
          <p:cNvPr id="3" name="capture-horizontal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9700" y="29718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Smoothed coloring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5502804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To smooth color transitions:</a:t>
            </a:r>
          </a:p>
          <a:p>
            <a:endParaRPr lang="nl-NL" sz="3200" dirty="0" smtClean="0"/>
          </a:p>
          <a:p>
            <a:r>
              <a:rPr lang="nl-NL" sz="3200" dirty="0" smtClean="0"/>
              <a:t>Find the next color, if any</a:t>
            </a:r>
          </a:p>
          <a:p>
            <a:endParaRPr lang="nl-NL" sz="3200" dirty="0" smtClean="0"/>
          </a:p>
          <a:p>
            <a:r>
              <a:rPr lang="nl-NL" sz="3200" dirty="0" smtClean="0"/>
              <a:t>Blend the two colors</a:t>
            </a:r>
            <a:endParaRPr lang="nl-NL" sz="3200" dirty="0"/>
          </a:p>
          <a:p>
            <a:pPr marL="109728" indent="0">
              <a:buNone/>
            </a:pPr>
            <a:endParaRPr lang="nl-NL" sz="3200" dirty="0" smtClean="0"/>
          </a:p>
        </p:txBody>
      </p:sp>
      <p:pic>
        <p:nvPicPr>
          <p:cNvPr id="2050" name="Picture 2" descr="C:\Users\Mattijs\Dropbox\Thesis\Images\nearblend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004" y="2514600"/>
            <a:ext cx="311573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45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Smoothed coloring (Implementation)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9424"/>
            <a:ext cx="52578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dirty="0" smtClean="0"/>
              <a:t>Find nearby boundaries </a:t>
            </a:r>
            <a:r>
              <a:rPr lang="nl-NL" dirty="0" smtClean="0"/>
              <a:t>(within a maximum distance)</a:t>
            </a:r>
          </a:p>
          <a:p>
            <a:endParaRPr lang="nl-NL" sz="3200" dirty="0"/>
          </a:p>
          <a:p>
            <a:r>
              <a:rPr lang="nl-NL" sz="3200" dirty="0" smtClean="0"/>
              <a:t>Both colors are on that boundary.</a:t>
            </a:r>
          </a:p>
          <a:p>
            <a:endParaRPr lang="nl-NL" sz="3200" dirty="0"/>
          </a:p>
        </p:txBody>
      </p:sp>
      <p:pic>
        <p:nvPicPr>
          <p:cNvPr id="2050" name="Picture 2" descr="C:\Users\Mattijs\Dropbox\Thesis\Images\nearblend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004" y="2514600"/>
            <a:ext cx="311573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78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Smoothed coloring (Implementation)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9424"/>
            <a:ext cx="5350404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dirty="0" smtClean="0"/>
              <a:t>Blend the colors with a distance factor</a:t>
            </a:r>
          </a:p>
        </p:txBody>
      </p:sp>
      <p:pic>
        <p:nvPicPr>
          <p:cNvPr id="2050" name="Picture 2" descr="C:\Users\Mattijs\Dropbox\Thesis\Images\nearblend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005" y="2514600"/>
            <a:ext cx="257386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66800" y="3962400"/>
                <a:ext cx="2846292" cy="866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nl-NL" sz="2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nl-NL" sz="2400" b="0" i="1" smtClean="0">
                              <a:latin typeface="Cambria Math"/>
                            </a:rPr>
                            <m:t>𝑏𝑙𝑒𝑛𝑑</m:t>
                          </m:r>
                        </m:sub>
                      </m:sSub>
                      <m:r>
                        <a:rPr lang="nl-NL" sz="24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nl-NL" sz="24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nl-NL" sz="2400" i="1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nl-NL" sz="2400" i="1">
                                  <a:latin typeface="Cambria Math"/>
                                </a:rPr>
                                <m:t>𝑏𝑜𝑢𝑛𝑑𝑎𝑟𝑦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NL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nl-NL" sz="2400" i="1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nl-NL" sz="2400" i="1">
                                  <a:latin typeface="Cambria Math"/>
                                </a:rPr>
                                <m:t>𝑚𝑎𝑥𝑖𝑚𝑢𝑚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962400"/>
                <a:ext cx="2846292" cy="866071"/>
              </a:xfrm>
              <a:prstGeom prst="rect">
                <a:avLst/>
              </a:prstGeom>
              <a:blipFill rotWithShape="1">
                <a:blip r:embed="rId4"/>
                <a:stretch>
                  <a:fillRect r="-235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609600" y="5410200"/>
                <a:ext cx="7086600" cy="49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nl-NL" sz="2400" b="0" i="1" smtClean="0">
                              <a:latin typeface="Cambria Math"/>
                            </a:rPr>
                            <m:t>𝑐𝑜𝑙𝑜𝑟</m:t>
                          </m:r>
                        </m:e>
                        <m:sub>
                          <m:r>
                            <a:rPr lang="nl-NL" sz="2400" b="0" i="1" smtClean="0">
                              <a:latin typeface="Cambria Math"/>
                            </a:rPr>
                            <m:t>𝑓𝑖𝑛𝑎𝑙</m:t>
                          </m:r>
                        </m:sub>
                      </m:sSub>
                      <m:r>
                        <a:rPr lang="nl-NL" sz="240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nl-NL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nl-NL" sz="240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nl-NL" sz="2400" i="1">
                              <a:latin typeface="Cambria Math"/>
                            </a:rPr>
                            <m:t>𝑏𝑙𝑒𝑛𝑑</m:t>
                          </m:r>
                        </m:sub>
                      </m:sSub>
                      <m:r>
                        <a:rPr lang="nl-NL" sz="2400" b="0" i="1" smtClean="0">
                          <a:latin typeface="Cambria Math"/>
                        </a:rPr>
                        <m:t> ∗</m:t>
                      </m:r>
                      <m:sSub>
                        <m:sSubPr>
                          <m:ctrlPr>
                            <a:rPr lang="nl-NL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nl-NL" sz="2400" b="0" i="1" smtClean="0">
                              <a:latin typeface="Cambria Math"/>
                            </a:rPr>
                            <m:t>𝑐𝑜𝑙𝑜𝑟</m:t>
                          </m:r>
                        </m:e>
                        <m:sub>
                          <m:r>
                            <a:rPr lang="nl-NL" sz="2400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nl-NL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nl-NL" sz="2400" b="0" i="1" smtClean="0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nl-NL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nl-NL" sz="2400" b="0" i="1" smtClean="0">
                                  <a:latin typeface="Cambria Math"/>
                                </a:rPr>
                                <m:t>1 −</m:t>
                              </m:r>
                              <m:sSub>
                                <m:sSubPr>
                                  <m:ctrlPr>
                                    <a:rPr lang="nl-NL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nl-NL" sz="2400" i="1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nl-NL" sz="2400" i="1">
                                      <a:latin typeface="Cambria Math"/>
                                    </a:rPr>
                                    <m:t>𝑏𝑙𝑒𝑛𝑑</m:t>
                                  </m:r>
                                </m:sub>
                              </m:sSub>
                            </m:e>
                          </m:d>
                          <m:r>
                            <a:rPr lang="nl-NL" sz="2400" b="0" i="1" smtClean="0">
                              <a:latin typeface="Cambria Math"/>
                            </a:rPr>
                            <m:t>∗</m:t>
                          </m:r>
                          <m:r>
                            <a:rPr lang="nl-NL" sz="2400" b="0" i="1" smtClean="0">
                              <a:latin typeface="Cambria Math"/>
                            </a:rPr>
                            <m:t>𝑐𝑜𝑙𝑜𝑟</m:t>
                          </m:r>
                        </m:e>
                        <m:sub>
                          <m:r>
                            <a:rPr lang="nl-NL" sz="2400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nl-NL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410200"/>
                <a:ext cx="7086600" cy="491288"/>
              </a:xfrm>
              <a:prstGeom prst="rect">
                <a:avLst/>
              </a:prstGeom>
              <a:blipFill rotWithShape="1">
                <a:blip r:embed="rId5"/>
                <a:stretch>
                  <a:fillRect t="-10000" r="-602" b="-212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136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Smoothed </a:t>
            </a:r>
            <a:r>
              <a:rPr lang="nl-NL" dirty="0" smtClean="0"/>
              <a:t>coloring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9424"/>
            <a:ext cx="5350404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3200" dirty="0" smtClean="0"/>
          </a:p>
        </p:txBody>
      </p:sp>
      <p:pic>
        <p:nvPicPr>
          <p:cNvPr id="6" name="capture-smooth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125" y="2074830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1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Overview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59436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dirty="0" smtClean="0"/>
              <a:t>Intersection method</a:t>
            </a:r>
          </a:p>
          <a:p>
            <a:pPr lvl="1"/>
            <a:r>
              <a:rPr lang="nl-NL" sz="3000" dirty="0" smtClean="0">
                <a:solidFill>
                  <a:schemeClr val="bg1">
                    <a:lumMod val="65000"/>
                  </a:schemeClr>
                </a:solidFill>
              </a:rPr>
              <a:t>Core approach</a:t>
            </a:r>
          </a:p>
          <a:p>
            <a:pPr lvl="1"/>
            <a:r>
              <a:rPr lang="nl-NL" sz="3000" dirty="0" smtClean="0">
                <a:solidFill>
                  <a:schemeClr val="bg1">
                    <a:lumMod val="65000"/>
                  </a:schemeClr>
                </a:solidFill>
              </a:rPr>
              <a:t>Non-horizontal intersections</a:t>
            </a:r>
          </a:p>
          <a:p>
            <a:pPr lvl="1"/>
            <a:r>
              <a:rPr lang="nl-NL" sz="3000" dirty="0" smtClean="0">
                <a:solidFill>
                  <a:schemeClr val="bg1">
                    <a:lumMod val="65000"/>
                  </a:schemeClr>
                </a:solidFill>
              </a:rPr>
              <a:t>Smoothed coloring</a:t>
            </a:r>
            <a:endParaRPr lang="nl-NL" sz="3000" dirty="0">
              <a:solidFill>
                <a:schemeClr val="bg1">
                  <a:lumMod val="65000"/>
                </a:schemeClr>
              </a:solidFill>
            </a:endParaRPr>
          </a:p>
          <a:p>
            <a:endParaRPr lang="nl-NL" sz="3200" dirty="0" smtClean="0"/>
          </a:p>
          <a:p>
            <a:r>
              <a:rPr lang="nl-NL" sz="3200" dirty="0" smtClean="0"/>
              <a:t>Subdivision structure</a:t>
            </a:r>
          </a:p>
          <a:p>
            <a:pPr lvl="1"/>
            <a:r>
              <a:rPr lang="nl-NL" sz="3000" dirty="0" smtClean="0"/>
              <a:t>Chunks</a:t>
            </a:r>
          </a:p>
          <a:p>
            <a:pPr lvl="1"/>
            <a:r>
              <a:rPr lang="nl-NL" sz="3000" dirty="0" smtClean="0"/>
              <a:t>Visibility testing</a:t>
            </a:r>
          </a:p>
          <a:p>
            <a:endParaRPr lang="nl-NL" sz="3200" dirty="0" smtClean="0"/>
          </a:p>
          <a:p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79754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Chunks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9424"/>
            <a:ext cx="5350404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3200" dirty="0" smtClean="0"/>
          </a:p>
          <a:p>
            <a:endParaRPr lang="nl-NL" sz="3200" dirty="0"/>
          </a:p>
        </p:txBody>
      </p:sp>
      <p:sp>
        <p:nvSpPr>
          <p:cNvPr id="7" name="Right Arrow 6"/>
          <p:cNvSpPr/>
          <p:nvPr/>
        </p:nvSpPr>
        <p:spPr>
          <a:xfrm>
            <a:off x="3770556" y="3924387"/>
            <a:ext cx="1022316" cy="801449"/>
          </a:xfrm>
          <a:prstGeom prst="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ight Arrow 7"/>
          <p:cNvSpPr/>
          <p:nvPr/>
        </p:nvSpPr>
        <p:spPr>
          <a:xfrm rot="10800000">
            <a:off x="3770556" y="5220078"/>
            <a:ext cx="1022316" cy="801449"/>
          </a:xfrm>
          <a:prstGeom prst="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9" name="Picture 2" descr="C:\Users\Mattijs\Dropbox\Thesis\Images\bottomhalfchun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64" y="2669545"/>
            <a:ext cx="2545884" cy="381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Mattijs\Dropbox\Thesis\Images\splitchunks_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47900"/>
            <a:ext cx="2634343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39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Chunks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9424"/>
            <a:ext cx="5350404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Need the same properties as the SSC</a:t>
            </a:r>
          </a:p>
          <a:p>
            <a:pPr marL="109728" indent="0">
              <a:buNone/>
            </a:pPr>
            <a:endParaRPr lang="nl-NL" sz="3200" dirty="0" smtClean="0"/>
          </a:p>
          <a:p>
            <a:pPr marL="109728" indent="0">
              <a:buNone/>
            </a:pPr>
            <a:r>
              <a:rPr lang="nl-NL" sz="3200" dirty="0" smtClean="0"/>
              <a:t>Partition of space:</a:t>
            </a:r>
            <a:endParaRPr lang="nl-NL" sz="3200" dirty="0"/>
          </a:p>
          <a:p>
            <a:r>
              <a:rPr lang="nl-NL" sz="3200" dirty="0" smtClean="0"/>
              <a:t>Closed objects</a:t>
            </a:r>
          </a:p>
          <a:p>
            <a:r>
              <a:rPr lang="nl-NL" sz="3200" dirty="0" smtClean="0"/>
              <a:t>Tightly fitting</a:t>
            </a:r>
            <a:endParaRPr lang="nl-NL" sz="3200" dirty="0"/>
          </a:p>
        </p:txBody>
      </p:sp>
      <p:pic>
        <p:nvPicPr>
          <p:cNvPr id="9" name="Picture 3" descr="C:\Users\Mattijs\Dropbox\Thesis\Images\splitchunks_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003" y="1371600"/>
            <a:ext cx="2634343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54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Chunk construction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9424"/>
            <a:ext cx="64770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Add extra polygons to fill up gaps</a:t>
            </a:r>
            <a:endParaRPr lang="nl-NL" sz="3200" dirty="0"/>
          </a:p>
        </p:txBody>
      </p:sp>
      <p:pic>
        <p:nvPicPr>
          <p:cNvPr id="8" name="Picture 3" descr="C:\Users\Mattijs\Dropbox\Thesis\Images\splitchunk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42771"/>
            <a:ext cx="2237274" cy="391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Mattijs\Dropbox\Thesis\Images\splitchunks_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7" y="4203018"/>
            <a:ext cx="2898774" cy="14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attijs\Dropbox\Thesis\Images\splitchunks_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35300"/>
            <a:ext cx="2052865" cy="359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26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Subdivision structure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9424"/>
            <a:ext cx="73152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Chunks need to be part of a structure</a:t>
            </a:r>
          </a:p>
          <a:p>
            <a:pPr marL="109728" indent="0">
              <a:buNone/>
            </a:pPr>
            <a:endParaRPr lang="nl-NL" sz="3200" dirty="0" smtClean="0"/>
          </a:p>
          <a:p>
            <a:r>
              <a:rPr lang="nl-NL" sz="3200" dirty="0" smtClean="0"/>
              <a:t>Placement in relation to other </a:t>
            </a:r>
            <a:r>
              <a:rPr lang="nl-NL" sz="3200" dirty="0" smtClean="0"/>
              <a:t>chunks, and the raster</a:t>
            </a:r>
            <a:endParaRPr lang="nl-NL" sz="3200" dirty="0" smtClean="0"/>
          </a:p>
          <a:p>
            <a:endParaRPr lang="nl-NL" sz="3200" dirty="0" smtClean="0"/>
          </a:p>
          <a:p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72407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7772400" cy="43251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endParaRPr lang="nl-NL" sz="2000" dirty="0" smtClean="0"/>
          </a:p>
          <a:p>
            <a:pPr marL="109728" indent="0">
              <a:buFont typeface="Georgia"/>
              <a:buNone/>
            </a:pPr>
            <a:endParaRPr lang="nl-NL" sz="2000" dirty="0" smtClean="0"/>
          </a:p>
          <a:p>
            <a:pPr marL="109728" indent="0">
              <a:buFont typeface="Georgia"/>
              <a:buNone/>
            </a:pPr>
            <a:endParaRPr lang="nl-NL" sz="2000" dirty="0"/>
          </a:p>
          <a:p>
            <a:pPr marL="109728" indent="0">
              <a:buFont typeface="Georgia"/>
              <a:buNone/>
            </a:pPr>
            <a:endParaRPr lang="nl-NL" sz="2000" dirty="0" smtClean="0"/>
          </a:p>
          <a:p>
            <a:pPr marL="109728" indent="0">
              <a:buFont typeface="Georgia"/>
              <a:buNone/>
            </a:pPr>
            <a:endParaRPr lang="nl-NL" sz="2000" dirty="0"/>
          </a:p>
        </p:txBody>
      </p:sp>
      <p:pic>
        <p:nvPicPr>
          <p:cNvPr id="4" name="capture-gmaps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90600"/>
            <a:ext cx="9144000" cy="51435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752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Subdivision structure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9424"/>
            <a:ext cx="73152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The structure needs to:</a:t>
            </a:r>
          </a:p>
          <a:p>
            <a:pPr marL="109728" indent="0">
              <a:buNone/>
            </a:pPr>
            <a:endParaRPr lang="nl-NL" sz="3200" dirty="0"/>
          </a:p>
          <a:p>
            <a:r>
              <a:rPr lang="nl-NL" sz="3200" dirty="0" smtClean="0"/>
              <a:t>Make a distinction between dense and sparse regions</a:t>
            </a:r>
          </a:p>
          <a:p>
            <a:endParaRPr lang="nl-NL" sz="3200" dirty="0"/>
          </a:p>
          <a:p>
            <a:r>
              <a:rPr lang="nl-NL" sz="3200" dirty="0" smtClean="0"/>
              <a:t>Quickly find visible chunks </a:t>
            </a:r>
          </a:p>
          <a:p>
            <a:endParaRPr lang="nl-NL" sz="3200" dirty="0" smtClean="0"/>
          </a:p>
          <a:p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87466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Subdivision structure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9424"/>
            <a:ext cx="52578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Dense vs sparse regions</a:t>
            </a:r>
          </a:p>
          <a:p>
            <a:pPr marL="109728" indent="0">
              <a:buNone/>
            </a:pPr>
            <a:endParaRPr lang="nl-NL" sz="3200" dirty="0"/>
          </a:p>
          <a:p>
            <a:r>
              <a:rPr lang="nl-NL" sz="3200" dirty="0" smtClean="0"/>
              <a:t>Some areas will have more geometry than others</a:t>
            </a:r>
          </a:p>
          <a:p>
            <a:pPr marL="109728" indent="0">
              <a:buNone/>
            </a:pPr>
            <a:endParaRPr lang="nl-NL" sz="3200" dirty="0"/>
          </a:p>
          <a:p>
            <a:pPr marL="109728" indent="0">
              <a:buNone/>
            </a:pPr>
            <a:endParaRPr lang="nl-NL" sz="3200" dirty="0" smtClean="0"/>
          </a:p>
          <a:p>
            <a:endParaRPr lang="nl-NL" sz="3200" dirty="0" smtClean="0"/>
          </a:p>
          <a:p>
            <a:endParaRPr lang="nl-NL" sz="3200" dirty="0"/>
          </a:p>
        </p:txBody>
      </p:sp>
      <p:pic>
        <p:nvPicPr>
          <p:cNvPr id="5122" name="Picture 2" descr="C:\Users\Mattijs\Dropbox\Thesis\Images\splitchunks_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2" y="762000"/>
            <a:ext cx="3360737" cy="588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4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Octree structure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9424"/>
            <a:ext cx="73152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endParaRPr lang="nl-NL" sz="3200" dirty="0"/>
          </a:p>
          <a:p>
            <a:pPr marL="109728" indent="0">
              <a:buNone/>
            </a:pPr>
            <a:endParaRPr lang="nl-NL" sz="3200" dirty="0" smtClean="0"/>
          </a:p>
          <a:p>
            <a:endParaRPr lang="nl-NL" sz="3200" dirty="0" smtClean="0"/>
          </a:p>
          <a:p>
            <a:endParaRPr lang="nl-NL" sz="3200" dirty="0"/>
          </a:p>
        </p:txBody>
      </p:sp>
      <p:pic>
        <p:nvPicPr>
          <p:cNvPr id="5122" name="Picture 2" descr="C:\Users\Mattijs\Dropbox\Thesis\Images\splitchunks_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12455"/>
            <a:ext cx="2010908" cy="351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697984" y="4171275"/>
            <a:ext cx="1022316" cy="801449"/>
          </a:xfrm>
          <a:prstGeom prst="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7" name="Picture 2" descr="C:\Users\Mattijs\Dropbox\Thesis\Images\octre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718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40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Octree structure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9424"/>
            <a:ext cx="73152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Finding the chunks that intersect the raster</a:t>
            </a:r>
          </a:p>
          <a:p>
            <a:endParaRPr lang="nl-NL" sz="3200" dirty="0" smtClean="0"/>
          </a:p>
          <a:p>
            <a:r>
              <a:rPr lang="nl-NL" sz="3200" dirty="0" smtClean="0"/>
              <a:t>We only need these chunks</a:t>
            </a:r>
          </a:p>
          <a:p>
            <a:endParaRPr lang="nl-NL" sz="3200" dirty="0"/>
          </a:p>
          <a:p>
            <a:r>
              <a:rPr lang="nl-NL" sz="3200" dirty="0" smtClean="0"/>
              <a:t>Find them with ‘visibility testing’</a:t>
            </a:r>
          </a:p>
          <a:p>
            <a:pPr marL="109728" indent="0">
              <a:buNone/>
            </a:pPr>
            <a:endParaRPr lang="nl-NL" sz="3200" dirty="0"/>
          </a:p>
          <a:p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75279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Octree structure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9424"/>
            <a:ext cx="73152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Two cases</a:t>
            </a:r>
          </a:p>
          <a:p>
            <a:pPr marL="109728" indent="0">
              <a:buNone/>
            </a:pPr>
            <a:endParaRPr lang="nl-NL" sz="3200" dirty="0" smtClean="0"/>
          </a:p>
          <a:p>
            <a:pPr marL="109728" indent="0">
              <a:buNone/>
            </a:pPr>
            <a:endParaRPr lang="nl-NL" sz="3200" dirty="0"/>
          </a:p>
          <a:p>
            <a:pPr marL="109728" indent="0">
              <a:buNone/>
            </a:pPr>
            <a:endParaRPr lang="nl-NL" sz="3200" dirty="0" smtClean="0"/>
          </a:p>
          <a:p>
            <a:pPr marL="109728" indent="0">
              <a:buNone/>
            </a:pPr>
            <a:endParaRPr lang="nl-NL" sz="3200" dirty="0"/>
          </a:p>
          <a:p>
            <a:pPr marL="109728" indent="0">
              <a:buNone/>
            </a:pPr>
            <a:endParaRPr lang="nl-NL" sz="3200" dirty="0" smtClean="0"/>
          </a:p>
          <a:p>
            <a:pPr marL="109728" indent="0">
              <a:buNone/>
            </a:pPr>
            <a:r>
              <a:rPr lang="nl-NL" sz="2400" dirty="0" smtClean="0"/>
              <a:t>         Planar (easy)                       Non-planar(difficult)</a:t>
            </a:r>
            <a:endParaRPr lang="nl-NL" sz="2400" dirty="0"/>
          </a:p>
          <a:p>
            <a:endParaRPr lang="nl-NL" sz="3200" dirty="0"/>
          </a:p>
        </p:txBody>
      </p:sp>
      <p:pic>
        <p:nvPicPr>
          <p:cNvPr id="1028" name="Picture 4" descr="C:\Users\Mattijs\Dropbox\Thesis\Images\octree_curvedraster_si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18211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ttijs\Dropbox\Thesis\Images\octree_straightraster_si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18211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27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Octree structure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9424"/>
            <a:ext cx="53340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Why difficult?</a:t>
            </a:r>
          </a:p>
          <a:p>
            <a:endParaRPr lang="nl-NL" sz="3200" dirty="0" smtClean="0"/>
          </a:p>
          <a:p>
            <a:r>
              <a:rPr lang="nl-NL" sz="3200" dirty="0" smtClean="0"/>
              <a:t>Octrees queries work best with primitives        (planes, boxes)</a:t>
            </a:r>
          </a:p>
          <a:p>
            <a:endParaRPr lang="nl-NL" sz="3200" dirty="0"/>
          </a:p>
          <a:p>
            <a:r>
              <a:rPr lang="nl-NL" sz="3200" dirty="0" smtClean="0"/>
              <a:t>We have a variable surface</a:t>
            </a:r>
            <a:endParaRPr lang="nl-NL" sz="3200" dirty="0"/>
          </a:p>
        </p:txBody>
      </p:sp>
      <p:pic>
        <p:nvPicPr>
          <p:cNvPr id="7" name="Picture 4" descr="C:\Users\Mattijs\Dropbox\Thesis\Images\octree_curvedraster_si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56" y="2759093"/>
            <a:ext cx="2709019" cy="270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79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Octree structure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9424"/>
            <a:ext cx="52578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Solution</a:t>
            </a:r>
          </a:p>
          <a:p>
            <a:endParaRPr lang="nl-NL" sz="3200" dirty="0" smtClean="0"/>
          </a:p>
          <a:p>
            <a:r>
              <a:rPr lang="nl-NL" sz="3200" dirty="0" smtClean="0"/>
              <a:t>Start with a box query</a:t>
            </a:r>
            <a:endParaRPr lang="nl-NL" sz="3200" dirty="0"/>
          </a:p>
          <a:p>
            <a:endParaRPr lang="nl-NL" sz="3200" dirty="0"/>
          </a:p>
          <a:p>
            <a:r>
              <a:rPr lang="nl-NL" sz="3200" dirty="0" smtClean="0"/>
              <a:t>Now, check each chunk from the box query</a:t>
            </a:r>
          </a:p>
        </p:txBody>
      </p:sp>
      <p:pic>
        <p:nvPicPr>
          <p:cNvPr id="2051" name="Picture 3" descr="C:\Users\Mattijs\Dropbox\Thesis\Images\octree_boxraster_si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57" y="2777381"/>
            <a:ext cx="2709019" cy="270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16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Octree structure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9424"/>
            <a:ext cx="52578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Project on chunk boxes</a:t>
            </a:r>
          </a:p>
          <a:p>
            <a:pPr marL="109728" indent="0">
              <a:buNone/>
            </a:pPr>
            <a:endParaRPr lang="nl-NL" sz="3200" dirty="0" smtClean="0"/>
          </a:p>
          <a:p>
            <a:r>
              <a:rPr lang="nl-NL" sz="3200" dirty="0" smtClean="0"/>
              <a:t>Project pixels down</a:t>
            </a:r>
          </a:p>
          <a:p>
            <a:pPr lvl="1"/>
            <a:r>
              <a:rPr lang="nl-NL" sz="3000" dirty="0" smtClean="0"/>
              <a:t>Remove invisible chunks</a:t>
            </a:r>
          </a:p>
          <a:p>
            <a:pPr lvl="1"/>
            <a:endParaRPr lang="nl-NL" sz="3000" dirty="0" smtClean="0"/>
          </a:p>
          <a:p>
            <a:r>
              <a:rPr lang="nl-NL" sz="3200" dirty="0"/>
              <a:t>Project pixels </a:t>
            </a:r>
            <a:r>
              <a:rPr lang="nl-NL" sz="3200" dirty="0" smtClean="0"/>
              <a:t>up</a:t>
            </a:r>
            <a:endParaRPr lang="nl-NL" sz="3200" dirty="0"/>
          </a:p>
          <a:p>
            <a:pPr lvl="1"/>
            <a:r>
              <a:rPr lang="nl-NL" sz="3000" dirty="0"/>
              <a:t>Remove invisible chunks</a:t>
            </a:r>
          </a:p>
          <a:p>
            <a:pPr lvl="1"/>
            <a:endParaRPr lang="nl-NL" sz="3000" dirty="0"/>
          </a:p>
          <a:p>
            <a:pPr lvl="1"/>
            <a:endParaRPr lang="nl-NL" sz="3000" dirty="0"/>
          </a:p>
          <a:p>
            <a:endParaRPr lang="nl-NL" sz="3200" dirty="0"/>
          </a:p>
        </p:txBody>
      </p:sp>
      <p:pic>
        <p:nvPicPr>
          <p:cNvPr id="2050" name="Picture 2" descr="C:\Users\Mattijs\Dropbox\Thesis\Images\octree_projectionB_si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386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Mattijs\Dropbox\Thesis\Images\octree_projectionA_si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19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Improvement points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9424"/>
            <a:ext cx="77724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dirty="0" smtClean="0"/>
              <a:t>Server-client architecture</a:t>
            </a:r>
          </a:p>
          <a:p>
            <a:pPr marL="109728" indent="0">
              <a:buNone/>
            </a:pPr>
            <a:endParaRPr lang="nl-NL" sz="3200" dirty="0"/>
          </a:p>
          <a:p>
            <a:r>
              <a:rPr lang="nl-NL" sz="3200" dirty="0" smtClean="0"/>
              <a:t>More efficient visibility testing </a:t>
            </a:r>
          </a:p>
          <a:p>
            <a:pPr marL="109728" indent="0">
              <a:buNone/>
            </a:pPr>
            <a:endParaRPr lang="nl-NL" sz="3200" dirty="0"/>
          </a:p>
          <a:p>
            <a:pPr marL="109728" indent="0">
              <a:buNone/>
            </a:pPr>
            <a:endParaRPr lang="nl-NL" sz="2400" dirty="0" smtClean="0"/>
          </a:p>
        </p:txBody>
      </p:sp>
    </p:spTree>
    <p:extLst>
      <p:ext uri="{BB962C8B-B14F-4D97-AF65-F5344CB8AC3E}">
        <p14:creationId xmlns:p14="http://schemas.microsoft.com/office/powerpoint/2010/main" val="211312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Conclusion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249424"/>
            <a:ext cx="7772400" cy="4151376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sz="3200" dirty="0" smtClean="0"/>
              <a:t>Real time SSC intersections</a:t>
            </a:r>
          </a:p>
          <a:p>
            <a:pPr marL="109728" indent="0">
              <a:buNone/>
            </a:pPr>
            <a:endParaRPr lang="nl-NL" sz="3200" dirty="0" smtClean="0"/>
          </a:p>
          <a:p>
            <a:r>
              <a:rPr lang="nl-NL" sz="3200" dirty="0" smtClean="0"/>
              <a:t>Non-horizontal</a:t>
            </a:r>
          </a:p>
          <a:p>
            <a:r>
              <a:rPr lang="nl-NL" sz="3200" dirty="0" smtClean="0"/>
              <a:t>Smoothed colors</a:t>
            </a:r>
          </a:p>
          <a:p>
            <a:r>
              <a:rPr lang="nl-NL" sz="3200" dirty="0" smtClean="0"/>
              <a:t>Subdivision structure</a:t>
            </a:r>
          </a:p>
          <a:p>
            <a:endParaRPr lang="nl-NL" sz="3200" dirty="0"/>
          </a:p>
          <a:p>
            <a:pPr marL="109728" indent="0">
              <a:buNone/>
            </a:pPr>
            <a:r>
              <a:rPr lang="nl-NL" sz="3200" dirty="0" smtClean="0"/>
              <a:t>Important </a:t>
            </a:r>
            <a:r>
              <a:rPr lang="nl-NL" sz="3200" dirty="0" smtClean="0"/>
              <a:t>steps </a:t>
            </a:r>
            <a:r>
              <a:rPr lang="nl-NL" sz="3200" dirty="0" smtClean="0"/>
              <a:t>to make the SSC model more practical.</a:t>
            </a:r>
          </a:p>
        </p:txBody>
      </p:sp>
    </p:spTree>
    <p:extLst>
      <p:ext uri="{BB962C8B-B14F-4D97-AF65-F5344CB8AC3E}">
        <p14:creationId xmlns:p14="http://schemas.microsoft.com/office/powerpoint/2010/main" val="309406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Introduction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7772400" cy="43251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NL" dirty="0"/>
              <a:t>S</a:t>
            </a:r>
            <a:r>
              <a:rPr lang="nl-NL" dirty="0" smtClean="0"/>
              <a:t>imple example </a:t>
            </a:r>
          </a:p>
          <a:p>
            <a:r>
              <a:rPr lang="nl-NL" dirty="0">
                <a:solidFill>
                  <a:schemeClr val="accent6"/>
                </a:solidFill>
              </a:rPr>
              <a:t>W</a:t>
            </a:r>
            <a:r>
              <a:rPr lang="nl-NL" dirty="0" smtClean="0">
                <a:solidFill>
                  <a:schemeClr val="accent6"/>
                </a:solidFill>
              </a:rPr>
              <a:t>ater  </a:t>
            </a:r>
          </a:p>
          <a:p>
            <a:r>
              <a:rPr lang="nl-N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Road   </a:t>
            </a:r>
          </a:p>
          <a:p>
            <a:r>
              <a:rPr lang="nl-NL" dirty="0" smtClean="0">
                <a:solidFill>
                  <a:srgbClr val="00B050"/>
                </a:solidFill>
              </a:rPr>
              <a:t>Forest   </a:t>
            </a:r>
          </a:p>
          <a:p>
            <a:r>
              <a:rPr lang="nl-NL" dirty="0" smtClean="0">
                <a:solidFill>
                  <a:srgbClr val="FFC000"/>
                </a:solidFill>
              </a:rPr>
              <a:t>Farmland</a:t>
            </a:r>
          </a:p>
          <a:p>
            <a:pPr marL="109728" indent="0">
              <a:buFont typeface="Georgia"/>
              <a:buNone/>
            </a:pPr>
            <a:endParaRPr lang="nl-NL" sz="2000" dirty="0" smtClean="0"/>
          </a:p>
          <a:p>
            <a:pPr marL="109728" indent="0">
              <a:buFont typeface="Georgia"/>
              <a:buNone/>
            </a:pPr>
            <a:endParaRPr lang="nl-NL" sz="2000" dirty="0" smtClean="0"/>
          </a:p>
          <a:p>
            <a:pPr marL="109728" indent="0">
              <a:buFont typeface="Georgia"/>
              <a:buNone/>
            </a:pPr>
            <a:endParaRPr lang="nl-NL" sz="2000" dirty="0"/>
          </a:p>
          <a:p>
            <a:pPr marL="109728" indent="0">
              <a:buFont typeface="Georgia"/>
              <a:buNone/>
            </a:pPr>
            <a:endParaRPr lang="nl-NL" sz="2000" dirty="0" smtClean="0"/>
          </a:p>
          <a:p>
            <a:pPr marL="109728" indent="0">
              <a:buFont typeface="Georgia"/>
              <a:buNone/>
            </a:pPr>
            <a:endParaRPr lang="nl-NL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38400"/>
            <a:ext cx="2719388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07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Introduction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7772400" cy="43251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endParaRPr lang="nl-NL" sz="2000" dirty="0" smtClean="0">
              <a:solidFill>
                <a:schemeClr val="accent6"/>
              </a:solidFill>
            </a:endParaRPr>
          </a:p>
          <a:p>
            <a:pPr marL="109728" indent="0">
              <a:buFont typeface="Georgia"/>
              <a:buNone/>
            </a:pPr>
            <a:endParaRPr lang="nl-NL" sz="2000" dirty="0">
              <a:solidFill>
                <a:schemeClr val="accent6"/>
              </a:solidFill>
            </a:endParaRPr>
          </a:p>
          <a:p>
            <a:pPr marL="109728" indent="0">
              <a:buFont typeface="Georgia"/>
              <a:buNone/>
            </a:pPr>
            <a:endParaRPr lang="nl-NL" sz="2000" dirty="0" smtClean="0">
              <a:solidFill>
                <a:schemeClr val="accent6"/>
              </a:solidFill>
            </a:endParaRPr>
          </a:p>
          <a:p>
            <a:pPr marL="109728" indent="0">
              <a:buFont typeface="Georgia"/>
              <a:buNone/>
            </a:pPr>
            <a:endParaRPr lang="nl-NL" sz="2000" dirty="0">
              <a:solidFill>
                <a:schemeClr val="accent6"/>
              </a:solidFill>
            </a:endParaRPr>
          </a:p>
          <a:p>
            <a:pPr marL="109728" indent="0">
              <a:buFont typeface="Georgia"/>
              <a:buNone/>
            </a:pPr>
            <a:endParaRPr lang="nl-NL" sz="2000" dirty="0" smtClean="0"/>
          </a:p>
          <a:p>
            <a:pPr marL="109728" indent="0">
              <a:buFont typeface="Georgia"/>
              <a:buNone/>
            </a:pPr>
            <a:endParaRPr lang="nl-NL" sz="2000" dirty="0" smtClean="0"/>
          </a:p>
          <a:p>
            <a:pPr marL="109728" indent="0">
              <a:buFont typeface="Georgia"/>
              <a:buNone/>
            </a:pPr>
            <a:endParaRPr lang="nl-NL" sz="2000" dirty="0"/>
          </a:p>
          <a:p>
            <a:pPr marL="109728" indent="0">
              <a:buFont typeface="Georgia"/>
              <a:buNone/>
            </a:pPr>
            <a:endParaRPr lang="nl-NL" sz="2000" dirty="0" smtClean="0"/>
          </a:p>
          <a:p>
            <a:pPr marL="109728" indent="0">
              <a:buFont typeface="Georgia"/>
              <a:buNone/>
            </a:pPr>
            <a:endParaRPr lang="nl-NL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0"/>
            <a:ext cx="7695316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1025" y="2362200"/>
            <a:ext cx="1905000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2618933" y="2362200"/>
            <a:ext cx="1905000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4648200" y="2362200"/>
            <a:ext cx="1905000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/>
          <p:cNvSpPr/>
          <p:nvPr/>
        </p:nvSpPr>
        <p:spPr>
          <a:xfrm>
            <a:off x="6677025" y="2362200"/>
            <a:ext cx="1905000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695325" y="2438400"/>
            <a:ext cx="838200" cy="838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2895600" y="2547716"/>
            <a:ext cx="619567" cy="6195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/>
          <p:cNvSpPr/>
          <p:nvPr/>
        </p:nvSpPr>
        <p:spPr>
          <a:xfrm>
            <a:off x="4953000" y="2647949"/>
            <a:ext cx="419100" cy="4191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/>
          <p:cNvSpPr/>
          <p:nvPr/>
        </p:nvSpPr>
        <p:spPr>
          <a:xfrm>
            <a:off x="7096124" y="2767012"/>
            <a:ext cx="180975" cy="1809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6" name="Straight Connector 15"/>
          <p:cNvCxnSpPr/>
          <p:nvPr/>
        </p:nvCxnSpPr>
        <p:spPr>
          <a:xfrm>
            <a:off x="695325" y="3276600"/>
            <a:ext cx="0" cy="129540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33525" y="2438400"/>
            <a:ext cx="815975" cy="212090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698750" y="2547716"/>
            <a:ext cx="196850" cy="203063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15167" y="2547716"/>
            <a:ext cx="840933" cy="201158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708527" y="2686050"/>
            <a:ext cx="230186" cy="188277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81625" y="2671763"/>
            <a:ext cx="955675" cy="187483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705600" y="2763423"/>
            <a:ext cx="390524" cy="180857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277099" y="2763423"/>
            <a:ext cx="1104017" cy="180857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7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Introduction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7772400" cy="43251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NL" sz="2400" dirty="0" smtClean="0"/>
              <a:t>Classical model</a:t>
            </a:r>
            <a:endParaRPr lang="nl-NL" sz="2400" dirty="0"/>
          </a:p>
          <a:p>
            <a:pPr marL="109728" indent="0">
              <a:buFont typeface="Georgia"/>
              <a:buNone/>
            </a:pPr>
            <a:endParaRPr lang="nl-NL" sz="2400" dirty="0" smtClean="0"/>
          </a:p>
          <a:p>
            <a:pPr marL="109728" indent="0">
              <a:buFont typeface="Georgia"/>
              <a:buNone/>
            </a:pPr>
            <a:endParaRPr lang="nl-NL" sz="2400" dirty="0" smtClean="0"/>
          </a:p>
          <a:p>
            <a:pPr marL="109728" indent="0">
              <a:buFont typeface="Georgia"/>
              <a:buNone/>
            </a:pPr>
            <a:endParaRPr lang="nl-NL" sz="2400" dirty="0"/>
          </a:p>
          <a:p>
            <a:pPr marL="109728" indent="0">
              <a:buFont typeface="Georgia"/>
              <a:buNone/>
            </a:pPr>
            <a:endParaRPr lang="nl-NL" sz="2400" dirty="0" smtClean="0"/>
          </a:p>
          <a:p>
            <a:pPr marL="109728" indent="0">
              <a:buNone/>
            </a:pPr>
            <a:r>
              <a:rPr lang="nl-NL" sz="2400" dirty="0" smtClean="0"/>
              <a:t>No </a:t>
            </a:r>
            <a:r>
              <a:rPr lang="nl-NL" sz="2400" dirty="0" smtClean="0"/>
              <a:t>data in between</a:t>
            </a:r>
          </a:p>
          <a:p>
            <a:r>
              <a:rPr lang="nl-NL" sz="2400" dirty="0" smtClean="0"/>
              <a:t>Could </a:t>
            </a:r>
            <a:r>
              <a:rPr lang="nl-NL" sz="2400" dirty="0" smtClean="0"/>
              <a:t>be useful (surveying, navigation, etc.)</a:t>
            </a:r>
          </a:p>
          <a:p>
            <a:pPr marL="109728" indent="0">
              <a:buNone/>
            </a:pPr>
            <a:endParaRPr lang="nl-NL" sz="2400" dirty="0"/>
          </a:p>
          <a:p>
            <a:pPr marL="109728" indent="0">
              <a:buNone/>
            </a:pPr>
            <a:r>
              <a:rPr lang="nl-NL" sz="2400" dirty="0" smtClean="0"/>
              <a:t>Simply </a:t>
            </a:r>
            <a:r>
              <a:rPr lang="nl-NL" sz="2400" dirty="0" smtClean="0"/>
              <a:t>adding more layers is impractical</a:t>
            </a:r>
            <a:endParaRPr lang="nl-NL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28" y="2819400"/>
            <a:ext cx="6539527" cy="142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Introduction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7620000" cy="13319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NL" dirty="0" smtClean="0"/>
              <a:t>Alternative: Space Scale Cube (SSC) model.</a:t>
            </a:r>
            <a:endParaRPr lang="nl-NL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87214"/>
            <a:ext cx="1859988" cy="326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ight Arrow 22"/>
          <p:cNvSpPr/>
          <p:nvPr/>
        </p:nvSpPr>
        <p:spPr>
          <a:xfrm>
            <a:off x="3756042" y="4418629"/>
            <a:ext cx="1022316" cy="801449"/>
          </a:xfrm>
          <a:prstGeom prst="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117443"/>
            <a:ext cx="1754412" cy="3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65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Introduction</a:t>
            </a:r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249424"/>
            <a:ext cx="6172200" cy="4151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NL" dirty="0" smtClean="0"/>
              <a:t>Problem:</a:t>
            </a:r>
            <a:endParaRPr lang="nl-NL" dirty="0" smtClean="0"/>
          </a:p>
          <a:p>
            <a:r>
              <a:rPr lang="nl-NL" dirty="0" smtClean="0"/>
              <a:t>Model is smooth</a:t>
            </a:r>
          </a:p>
          <a:p>
            <a:r>
              <a:rPr lang="nl-NL" dirty="0" smtClean="0"/>
              <a:t>No smooth intersecting method</a:t>
            </a:r>
            <a:endParaRPr lang="nl-NL" dirty="0"/>
          </a:p>
          <a:p>
            <a:endParaRPr lang="nl-NL" dirty="0" smtClean="0"/>
          </a:p>
          <a:p>
            <a:pPr marL="109728" indent="0">
              <a:buNone/>
            </a:pPr>
            <a:r>
              <a:rPr lang="nl-NL" dirty="0" smtClean="0"/>
              <a:t>Our contribution:</a:t>
            </a:r>
          </a:p>
          <a:p>
            <a:r>
              <a:rPr lang="nl-NL" dirty="0" smtClean="0"/>
              <a:t>Real time intersecting</a:t>
            </a:r>
          </a:p>
          <a:p>
            <a:r>
              <a:rPr lang="nl-NL" dirty="0" smtClean="0"/>
              <a:t>Shown in a prototype</a:t>
            </a:r>
          </a:p>
          <a:p>
            <a:pPr marL="109728" indent="0">
              <a:buNone/>
            </a:pPr>
            <a:endParaRPr lang="nl-NL" dirty="0" smtClean="0"/>
          </a:p>
        </p:txBody>
      </p:sp>
      <p:pic>
        <p:nvPicPr>
          <p:cNvPr id="6" name="Picture 2" descr="C:\Users\Mattijs\Dropbox\Thesis\Images\ssc_over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0"/>
            <a:ext cx="3109686" cy="46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67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6064</TotalTime>
  <Words>1372</Words>
  <Application>Microsoft Office PowerPoint</Application>
  <PresentationFormat>On-screen Show (4:3)</PresentationFormat>
  <Paragraphs>389</Paragraphs>
  <Slides>49</Slides>
  <Notes>49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Urban</vt:lpstr>
      <vt:lpstr>Real time intersections on  Space Scale Cube data</vt:lpstr>
      <vt:lpstr>PowerPoint Presentation</vt:lpstr>
      <vt:lpstr>PowerPoint Presentation</vt:lpstr>
      <vt:lpstr> </vt:lpstr>
      <vt:lpstr>Introduction</vt:lpstr>
      <vt:lpstr>Introduction</vt:lpstr>
      <vt:lpstr>Introduction</vt:lpstr>
      <vt:lpstr>Introduction</vt:lpstr>
      <vt:lpstr>Introduction</vt:lpstr>
      <vt:lpstr> </vt:lpstr>
      <vt:lpstr> </vt:lpstr>
      <vt:lpstr>More Contributions</vt:lpstr>
      <vt:lpstr>More Contributions</vt:lpstr>
      <vt:lpstr>More Contributions</vt:lpstr>
      <vt:lpstr>More Contributions</vt:lpstr>
      <vt:lpstr>More Contributions</vt:lpstr>
      <vt:lpstr>More Contributions</vt:lpstr>
      <vt:lpstr>Overview</vt:lpstr>
      <vt:lpstr>Intersection method</vt:lpstr>
      <vt:lpstr>Intersection method</vt:lpstr>
      <vt:lpstr>Intersection method</vt:lpstr>
      <vt:lpstr>Intersection method</vt:lpstr>
      <vt:lpstr>Intersection method (Implementation)</vt:lpstr>
      <vt:lpstr>Intersection method (Implementation)</vt:lpstr>
      <vt:lpstr>Intersection method (Implementation)</vt:lpstr>
      <vt:lpstr>Non-horizontal intersections</vt:lpstr>
      <vt:lpstr>Non-horizontal intersections</vt:lpstr>
      <vt:lpstr>Non-horizontal intersections</vt:lpstr>
      <vt:lpstr>Non-horizontal intersections</vt:lpstr>
      <vt:lpstr>Smoothed coloring</vt:lpstr>
      <vt:lpstr>Smoothed coloring</vt:lpstr>
      <vt:lpstr>Smoothed coloring (Implementation)</vt:lpstr>
      <vt:lpstr>Smoothed coloring (Implementation)</vt:lpstr>
      <vt:lpstr>Smoothed coloring</vt:lpstr>
      <vt:lpstr>Overview</vt:lpstr>
      <vt:lpstr>Chunks</vt:lpstr>
      <vt:lpstr>Chunks</vt:lpstr>
      <vt:lpstr>Chunk construction</vt:lpstr>
      <vt:lpstr>Subdivision structure</vt:lpstr>
      <vt:lpstr>Subdivision structure</vt:lpstr>
      <vt:lpstr>Subdivision structure</vt:lpstr>
      <vt:lpstr>Octree structure</vt:lpstr>
      <vt:lpstr>Octree structure</vt:lpstr>
      <vt:lpstr>Octree structure</vt:lpstr>
      <vt:lpstr>Octree structure</vt:lpstr>
      <vt:lpstr>Octree structure</vt:lpstr>
      <vt:lpstr>Octree structure</vt:lpstr>
      <vt:lpstr>Improvement points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Mattijs</dc:creator>
  <cp:lastModifiedBy>Mattijs</cp:lastModifiedBy>
  <cp:revision>232</cp:revision>
  <cp:lastPrinted>2014-11-18T20:51:47Z</cp:lastPrinted>
  <dcterms:created xsi:type="dcterms:W3CDTF">2014-11-17T10:25:45Z</dcterms:created>
  <dcterms:modified xsi:type="dcterms:W3CDTF">2015-07-12T14:55:54Z</dcterms:modified>
</cp:coreProperties>
</file>